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47"/>
  </p:notesMasterIdLst>
  <p:handoutMasterIdLst>
    <p:handoutMasterId r:id="rId48"/>
  </p:handoutMasterIdLst>
  <p:sldIdLst>
    <p:sldId id="341" r:id="rId2"/>
    <p:sldId id="342" r:id="rId3"/>
    <p:sldId id="368" r:id="rId4"/>
    <p:sldId id="404" r:id="rId5"/>
    <p:sldId id="365" r:id="rId6"/>
    <p:sldId id="367" r:id="rId7"/>
    <p:sldId id="348" r:id="rId8"/>
    <p:sldId id="374" r:id="rId9"/>
    <p:sldId id="402" r:id="rId10"/>
    <p:sldId id="373" r:id="rId11"/>
    <p:sldId id="401" r:id="rId12"/>
    <p:sldId id="403" r:id="rId13"/>
    <p:sldId id="369" r:id="rId14"/>
    <p:sldId id="370" r:id="rId15"/>
    <p:sldId id="378" r:id="rId16"/>
    <p:sldId id="371" r:id="rId17"/>
    <p:sldId id="375" r:id="rId18"/>
    <p:sldId id="376" r:id="rId19"/>
    <p:sldId id="386" r:id="rId20"/>
    <p:sldId id="377" r:id="rId21"/>
    <p:sldId id="379" r:id="rId22"/>
    <p:sldId id="380" r:id="rId23"/>
    <p:sldId id="381" r:id="rId24"/>
    <p:sldId id="382" r:id="rId25"/>
    <p:sldId id="387" r:id="rId26"/>
    <p:sldId id="383" r:id="rId27"/>
    <p:sldId id="384" r:id="rId28"/>
    <p:sldId id="385" r:id="rId29"/>
    <p:sldId id="398" r:id="rId30"/>
    <p:sldId id="397" r:id="rId31"/>
    <p:sldId id="400" r:id="rId32"/>
    <p:sldId id="388" r:id="rId33"/>
    <p:sldId id="399" r:id="rId34"/>
    <p:sldId id="391" r:id="rId35"/>
    <p:sldId id="390" r:id="rId36"/>
    <p:sldId id="392" r:id="rId37"/>
    <p:sldId id="393" r:id="rId38"/>
    <p:sldId id="406" r:id="rId39"/>
    <p:sldId id="407" r:id="rId40"/>
    <p:sldId id="408" r:id="rId41"/>
    <p:sldId id="351" r:id="rId42"/>
    <p:sldId id="353" r:id="rId43"/>
    <p:sldId id="409" r:id="rId44"/>
    <p:sldId id="410" r:id="rId45"/>
    <p:sldId id="405" r:id="rId46"/>
  </p:sldIdLst>
  <p:sldSz cx="9144000" cy="6858000" type="screen4x3"/>
  <p:notesSz cx="6858000" cy="9296400"/>
  <p:defaultTextStyle>
    <a:defPPr>
      <a:defRPr lang="en-US"/>
    </a:defPPr>
    <a:lvl1pPr algn="l" rtl="0" fontAlgn="base">
      <a:spcBef>
        <a:spcPct val="0"/>
      </a:spcBef>
      <a:spcAft>
        <a:spcPct val="0"/>
      </a:spcAft>
      <a:defRPr sz="40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40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40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40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4000" kern="1200">
        <a:solidFill>
          <a:schemeClr val="tx1"/>
        </a:solidFill>
        <a:latin typeface="Arial" pitchFamily="34" charset="0"/>
        <a:ea typeface="ＭＳ Ｐゴシック"/>
        <a:cs typeface="ＭＳ Ｐゴシック"/>
      </a:defRPr>
    </a:lvl5pPr>
    <a:lvl6pPr marL="2286000" algn="l" defTabSz="914400" rtl="0" eaLnBrk="1" latinLnBrk="0" hangingPunct="1">
      <a:defRPr sz="4000" kern="1200">
        <a:solidFill>
          <a:schemeClr val="tx1"/>
        </a:solidFill>
        <a:latin typeface="Arial" pitchFamily="34" charset="0"/>
        <a:ea typeface="ＭＳ Ｐゴシック"/>
        <a:cs typeface="ＭＳ Ｐゴシック"/>
      </a:defRPr>
    </a:lvl6pPr>
    <a:lvl7pPr marL="2743200" algn="l" defTabSz="914400" rtl="0" eaLnBrk="1" latinLnBrk="0" hangingPunct="1">
      <a:defRPr sz="4000" kern="1200">
        <a:solidFill>
          <a:schemeClr val="tx1"/>
        </a:solidFill>
        <a:latin typeface="Arial" pitchFamily="34" charset="0"/>
        <a:ea typeface="ＭＳ Ｐゴシック"/>
        <a:cs typeface="ＭＳ Ｐゴシック"/>
      </a:defRPr>
    </a:lvl7pPr>
    <a:lvl8pPr marL="3200400" algn="l" defTabSz="914400" rtl="0" eaLnBrk="1" latinLnBrk="0" hangingPunct="1">
      <a:defRPr sz="4000" kern="1200">
        <a:solidFill>
          <a:schemeClr val="tx1"/>
        </a:solidFill>
        <a:latin typeface="Arial" pitchFamily="34" charset="0"/>
        <a:ea typeface="ＭＳ Ｐゴシック"/>
        <a:cs typeface="ＭＳ Ｐゴシック"/>
      </a:defRPr>
    </a:lvl8pPr>
    <a:lvl9pPr marL="3657600" algn="l" defTabSz="914400" rtl="0" eaLnBrk="1" latinLnBrk="0" hangingPunct="1">
      <a:defRPr sz="4000"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72B0"/>
    <a:srgbClr val="082F58"/>
    <a:srgbClr val="1C305C"/>
    <a:srgbClr val="1D1F46"/>
    <a:srgbClr val="04315B"/>
    <a:srgbClr val="CCCCFF"/>
    <a:srgbClr val="FFFF99"/>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9312" autoAdjust="0"/>
  </p:normalViewPr>
  <p:slideViewPr>
    <p:cSldViewPr>
      <p:cViewPr varScale="1">
        <p:scale>
          <a:sx n="74" d="100"/>
          <a:sy n="74" d="100"/>
        </p:scale>
        <p:origin x="-3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12185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121860"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121861"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F892A1BD-FF1B-4AAD-B48A-24CDBDE517D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36867"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a:p>
        </p:txBody>
      </p:sp>
      <p:sp>
        <p:nvSpPr>
          <p:cNvPr id="49156" name="Rectangle 4"/>
          <p:cNvSpPr>
            <a:spLocks noGrp="1"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l" eaLnBrk="0" hangingPunct="0">
              <a:defRPr sz="1200">
                <a:latin typeface="Arial" charset="0"/>
                <a:ea typeface="ＭＳ Ｐゴシック" pitchFamily="1" charset="-128"/>
                <a:cs typeface="+mn-cs"/>
              </a:defRPr>
            </a:lvl1pPr>
          </a:lstStyle>
          <a:p>
            <a:pPr>
              <a:defRPr/>
            </a:pPr>
            <a:endParaRPr lang="en-US"/>
          </a:p>
        </p:txBody>
      </p:sp>
      <p:sp>
        <p:nvSpPr>
          <p:cNvPr id="3687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1432" tIns="45716" rIns="91432" bIns="45716"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79656176-19D0-4D7C-A032-54D9AE6C5B3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AllworxR-Logo-(2C)_LOW"/>
          <p:cNvPicPr>
            <a:picLocks noChangeAspect="1" noChangeArrowheads="1"/>
          </p:cNvPicPr>
          <p:nvPr userDrawn="1"/>
        </p:nvPicPr>
        <p:blipFill>
          <a:blip r:embed="rId2" cstate="print"/>
          <a:srcRect/>
          <a:stretch>
            <a:fillRect/>
          </a:stretch>
        </p:blipFill>
        <p:spPr bwMode="auto">
          <a:xfrm>
            <a:off x="609600" y="6172200"/>
            <a:ext cx="1860550" cy="357188"/>
          </a:xfrm>
          <a:prstGeom prst="rect">
            <a:avLst/>
          </a:prstGeom>
          <a:noFill/>
          <a:ln w="9525">
            <a:noFill/>
            <a:miter lim="800000"/>
            <a:headEnd/>
            <a:tailEnd/>
          </a:ln>
        </p:spPr>
      </p:pic>
      <p:sp>
        <p:nvSpPr>
          <p:cNvPr id="50178" name="Rectangle 2"/>
          <p:cNvSpPr>
            <a:spLocks noGrp="1" noChangeArrowheads="1"/>
          </p:cNvSpPr>
          <p:nvPr>
            <p:ph type="ctrTitle"/>
          </p:nvPr>
        </p:nvSpPr>
        <p:spPr>
          <a:xfrm>
            <a:off x="869950" y="1371600"/>
            <a:ext cx="7283450" cy="1524000"/>
          </a:xfrm>
        </p:spPr>
        <p:txBody>
          <a:bodyPr/>
          <a:lstStyle>
            <a:lvl1pPr algn="r">
              <a:defRPr sz="3600" b="1"/>
            </a:lvl1pPr>
          </a:lstStyle>
          <a:p>
            <a:r>
              <a:rPr lang="en-US"/>
              <a:t>Click to edit Master title style</a:t>
            </a:r>
          </a:p>
        </p:txBody>
      </p:sp>
      <p:sp>
        <p:nvSpPr>
          <p:cNvPr id="50179" name="Rectangle 3"/>
          <p:cNvSpPr>
            <a:spLocks noGrp="1" noChangeArrowheads="1"/>
          </p:cNvSpPr>
          <p:nvPr>
            <p:ph type="subTitle" idx="1"/>
          </p:nvPr>
        </p:nvSpPr>
        <p:spPr>
          <a:xfrm>
            <a:off x="946150" y="3048000"/>
            <a:ext cx="7207250" cy="1295400"/>
          </a:xfrm>
        </p:spPr>
        <p:txBody>
          <a:bodyPr/>
          <a:lstStyle>
            <a:lvl1pPr marL="0" indent="0" algn="r">
              <a:buFont typeface="Wingdings" pitchFamily="2" charset="2"/>
              <a:buNone/>
              <a:defRPr b="0">
                <a:solidFill>
                  <a:srgbClr val="2B57A4"/>
                </a:solidFill>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28600"/>
            <a:ext cx="2005013"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8674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228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914400"/>
            <a:ext cx="8024813" cy="5257800"/>
          </a:xfrm>
        </p:spPr>
        <p:txBody>
          <a:bodyPr/>
          <a:lstStyle/>
          <a:p>
            <a:pPr lvl="0"/>
            <a:endParaRPr lang="en-US" noProof="0" dirty="0"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3935413"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914400"/>
            <a:ext cx="3937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bwMode="auto">
          <a:xfrm>
            <a:off x="533400" y="914400"/>
            <a:ext cx="8024813"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12"/>
          <p:cNvSpPr>
            <a:spLocks noGrp="1" noChangeArrowheads="1"/>
          </p:cNvSpPr>
          <p:nvPr>
            <p:ph type="title"/>
          </p:nvPr>
        </p:nvSpPr>
        <p:spPr bwMode="auto">
          <a:xfrm>
            <a:off x="533400" y="228600"/>
            <a:ext cx="80010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28" name="Picture 14" descr="logo2"/>
          <p:cNvPicPr>
            <a:picLocks noChangeAspect="1" noChangeArrowheads="1"/>
          </p:cNvPicPr>
          <p:nvPr/>
        </p:nvPicPr>
        <p:blipFill>
          <a:blip r:embed="rId14" cstate="print"/>
          <a:srcRect/>
          <a:stretch>
            <a:fillRect/>
          </a:stretch>
        </p:blipFill>
        <p:spPr bwMode="auto">
          <a:xfrm>
            <a:off x="7026275" y="6223000"/>
            <a:ext cx="1355725" cy="254000"/>
          </a:xfrm>
          <a:prstGeom prst="rect">
            <a:avLst/>
          </a:prstGeom>
          <a:noFill/>
          <a:ln w="9525">
            <a:noFill/>
            <a:miter lim="800000"/>
            <a:headEnd/>
            <a:tailEnd/>
          </a:ln>
        </p:spPr>
      </p:pic>
      <p:pic>
        <p:nvPicPr>
          <p:cNvPr id="1029" name="Picture 3" descr="AllworxR-Logo-(2C)_LOW"/>
          <p:cNvPicPr>
            <a:picLocks noChangeAspect="1" noChangeArrowheads="1"/>
          </p:cNvPicPr>
          <p:nvPr userDrawn="1"/>
        </p:nvPicPr>
        <p:blipFill>
          <a:blip r:embed="rId15" cstate="print"/>
          <a:srcRect/>
          <a:stretch>
            <a:fillRect/>
          </a:stretch>
        </p:blipFill>
        <p:spPr bwMode="auto">
          <a:xfrm>
            <a:off x="685800" y="6324600"/>
            <a:ext cx="1066800" cy="204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4"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ransition>
    <p:fade/>
  </p:transition>
  <p:txStyles>
    <p:titleStyle>
      <a:lvl1pPr algn="l" rtl="0" eaLnBrk="0" fontAlgn="base" hangingPunct="0">
        <a:spcBef>
          <a:spcPct val="0"/>
        </a:spcBef>
        <a:spcAft>
          <a:spcPct val="0"/>
        </a:spcAft>
        <a:defRPr sz="2800">
          <a:solidFill>
            <a:schemeClr val="tx1"/>
          </a:solidFill>
          <a:latin typeface="+mj-lt"/>
          <a:ea typeface="+mj-ea"/>
          <a:cs typeface="ＭＳ Ｐゴシック"/>
        </a:defRPr>
      </a:lvl1pPr>
      <a:lvl2pPr algn="l" rtl="0" eaLnBrk="0" fontAlgn="base" hangingPunct="0">
        <a:spcBef>
          <a:spcPct val="0"/>
        </a:spcBef>
        <a:spcAft>
          <a:spcPct val="0"/>
        </a:spcAft>
        <a:defRPr sz="2800">
          <a:solidFill>
            <a:schemeClr val="tx1"/>
          </a:solidFill>
          <a:latin typeface="Arial" charset="0"/>
          <a:ea typeface="ＭＳ Ｐゴシック" pitchFamily="1" charset="-128"/>
          <a:cs typeface="ＭＳ Ｐゴシック"/>
        </a:defRPr>
      </a:lvl2pPr>
      <a:lvl3pPr algn="l" rtl="0" eaLnBrk="0" fontAlgn="base" hangingPunct="0">
        <a:spcBef>
          <a:spcPct val="0"/>
        </a:spcBef>
        <a:spcAft>
          <a:spcPct val="0"/>
        </a:spcAft>
        <a:defRPr sz="2800">
          <a:solidFill>
            <a:schemeClr val="tx1"/>
          </a:solidFill>
          <a:latin typeface="Arial" charset="0"/>
          <a:ea typeface="ＭＳ Ｐゴシック" pitchFamily="1" charset="-128"/>
          <a:cs typeface="ＭＳ Ｐゴシック"/>
        </a:defRPr>
      </a:lvl3pPr>
      <a:lvl4pPr algn="l" rtl="0" eaLnBrk="0" fontAlgn="base" hangingPunct="0">
        <a:spcBef>
          <a:spcPct val="0"/>
        </a:spcBef>
        <a:spcAft>
          <a:spcPct val="0"/>
        </a:spcAft>
        <a:defRPr sz="2800">
          <a:solidFill>
            <a:schemeClr val="tx1"/>
          </a:solidFill>
          <a:latin typeface="Arial" charset="0"/>
          <a:ea typeface="ＭＳ Ｐゴシック" pitchFamily="1" charset="-128"/>
          <a:cs typeface="ＭＳ Ｐゴシック"/>
        </a:defRPr>
      </a:lvl4pPr>
      <a:lvl5pPr algn="l" rtl="0" eaLnBrk="0" fontAlgn="base" hangingPunct="0">
        <a:spcBef>
          <a:spcPct val="0"/>
        </a:spcBef>
        <a:spcAft>
          <a:spcPct val="0"/>
        </a:spcAft>
        <a:defRPr sz="2800">
          <a:solidFill>
            <a:schemeClr val="tx1"/>
          </a:solidFill>
          <a:latin typeface="Arial" charset="0"/>
          <a:ea typeface="ＭＳ Ｐゴシック" pitchFamily="1" charset="-128"/>
          <a:cs typeface="ＭＳ Ｐゴシック"/>
        </a:defRPr>
      </a:lvl5pPr>
      <a:lvl6pPr marL="457200" algn="l" rtl="0" fontAlgn="base">
        <a:spcBef>
          <a:spcPct val="0"/>
        </a:spcBef>
        <a:spcAft>
          <a:spcPct val="0"/>
        </a:spcAft>
        <a:defRPr sz="2800">
          <a:solidFill>
            <a:schemeClr val="tx1"/>
          </a:solidFill>
          <a:latin typeface="Arial" charset="0"/>
          <a:ea typeface="ＭＳ Ｐゴシック" pitchFamily="1" charset="-128"/>
        </a:defRPr>
      </a:lvl6pPr>
      <a:lvl7pPr marL="914400" algn="l" rtl="0" fontAlgn="base">
        <a:spcBef>
          <a:spcPct val="0"/>
        </a:spcBef>
        <a:spcAft>
          <a:spcPct val="0"/>
        </a:spcAft>
        <a:defRPr sz="2800">
          <a:solidFill>
            <a:schemeClr val="tx1"/>
          </a:solidFill>
          <a:latin typeface="Arial" charset="0"/>
          <a:ea typeface="ＭＳ Ｐゴシック" pitchFamily="1" charset="-128"/>
        </a:defRPr>
      </a:lvl7pPr>
      <a:lvl8pPr marL="1371600" algn="l" rtl="0" fontAlgn="base">
        <a:spcBef>
          <a:spcPct val="0"/>
        </a:spcBef>
        <a:spcAft>
          <a:spcPct val="0"/>
        </a:spcAft>
        <a:defRPr sz="2800">
          <a:solidFill>
            <a:schemeClr val="tx1"/>
          </a:solidFill>
          <a:latin typeface="Arial" charset="0"/>
          <a:ea typeface="ＭＳ Ｐゴシック" pitchFamily="1" charset="-128"/>
        </a:defRPr>
      </a:lvl8pPr>
      <a:lvl9pPr marL="1828800" algn="l" rtl="0" fontAlgn="base">
        <a:spcBef>
          <a:spcPct val="0"/>
        </a:spcBef>
        <a:spcAft>
          <a:spcPct val="0"/>
        </a:spcAft>
        <a:defRPr sz="2800">
          <a:solidFill>
            <a:schemeClr val="tx1"/>
          </a:solidFill>
          <a:latin typeface="Arial" charset="0"/>
          <a:ea typeface="ＭＳ Ｐゴシック" pitchFamily="1" charset="-128"/>
        </a:defRPr>
      </a:lvl9pPr>
    </p:titleStyle>
    <p:bodyStyle>
      <a:lvl1pPr marL="285750" indent="-285750" algn="l" rtl="0" eaLnBrk="0" fontAlgn="base" hangingPunct="0">
        <a:spcBef>
          <a:spcPct val="20000"/>
        </a:spcBef>
        <a:spcAft>
          <a:spcPct val="0"/>
        </a:spcAft>
        <a:buClr>
          <a:srgbClr val="2B57A4"/>
        </a:buClr>
        <a:buSzPct val="75000"/>
        <a:buFont typeface="Wingdings" pitchFamily="2" charset="2"/>
        <a:buChar char="n"/>
        <a:defRPr sz="2400" b="1">
          <a:solidFill>
            <a:schemeClr val="tx1"/>
          </a:solidFill>
          <a:effectLst>
            <a:outerShdw blurRad="38100" dist="38100" dir="2700000" algn="tl">
              <a:srgbClr val="C0C0C0"/>
            </a:outerShdw>
          </a:effectLst>
          <a:latin typeface="+mn-lt"/>
          <a:ea typeface="+mn-ea"/>
          <a:cs typeface="ＭＳ Ｐゴシック"/>
        </a:defRPr>
      </a:lvl1pPr>
      <a:lvl2pPr marL="614363" indent="-214313" algn="l" rtl="0" eaLnBrk="0" fontAlgn="base" hangingPunct="0">
        <a:lnSpc>
          <a:spcPct val="120000"/>
        </a:lnSpc>
        <a:spcBef>
          <a:spcPct val="20000"/>
        </a:spcBef>
        <a:spcAft>
          <a:spcPct val="0"/>
        </a:spcAft>
        <a:buClr>
          <a:srgbClr val="2B57A4"/>
        </a:buClr>
        <a:buSzPct val="110000"/>
        <a:buFont typeface="Times"/>
        <a:buChar char="•"/>
        <a:defRPr sz="2000">
          <a:solidFill>
            <a:schemeClr val="tx1"/>
          </a:solidFill>
          <a:latin typeface="+mn-lt"/>
          <a:ea typeface="+mn-ea"/>
          <a:cs typeface="ＭＳ Ｐゴシック"/>
        </a:defRPr>
      </a:lvl2pPr>
      <a:lvl3pPr marL="1006475" indent="-230188" algn="l" rtl="0" eaLnBrk="0" fontAlgn="base" hangingPunct="0">
        <a:lnSpc>
          <a:spcPct val="120000"/>
        </a:lnSpc>
        <a:spcBef>
          <a:spcPct val="20000"/>
        </a:spcBef>
        <a:spcAft>
          <a:spcPct val="0"/>
        </a:spcAft>
        <a:buClr>
          <a:srgbClr val="2B57A4"/>
        </a:buClr>
        <a:buSzPct val="65000"/>
        <a:buFont typeface="Wingdings" pitchFamily="2" charset="2"/>
        <a:buChar char=""/>
        <a:defRPr>
          <a:solidFill>
            <a:schemeClr val="tx1"/>
          </a:solidFill>
          <a:latin typeface="+mn-lt"/>
          <a:ea typeface="+mn-ea"/>
          <a:cs typeface="ＭＳ Ｐゴシック"/>
        </a:defRPr>
      </a:lvl3pPr>
      <a:lvl4pPr marL="1368425" indent="-171450" algn="l" rtl="0" eaLnBrk="0" fontAlgn="base" hangingPunct="0">
        <a:lnSpc>
          <a:spcPct val="120000"/>
        </a:lnSpc>
        <a:spcBef>
          <a:spcPct val="20000"/>
        </a:spcBef>
        <a:spcAft>
          <a:spcPct val="0"/>
        </a:spcAft>
        <a:buClr>
          <a:srgbClr val="2B57A4"/>
        </a:buClr>
        <a:buSzPct val="75000"/>
        <a:buFont typeface="Wingdings" pitchFamily="2" charset="2"/>
        <a:buChar char="§"/>
        <a:defRPr sz="1600">
          <a:solidFill>
            <a:schemeClr val="tx1"/>
          </a:solidFill>
          <a:latin typeface="+mn-lt"/>
          <a:ea typeface="+mn-ea"/>
          <a:cs typeface="ＭＳ Ｐゴシック"/>
        </a:defRPr>
      </a:lvl4pPr>
      <a:lvl5pPr marL="1730375" indent="-171450" algn="l" rtl="0" eaLnBrk="0" fontAlgn="base" hangingPunct="0">
        <a:lnSpc>
          <a:spcPct val="120000"/>
        </a:lnSpc>
        <a:spcBef>
          <a:spcPct val="20000"/>
        </a:spcBef>
        <a:spcAft>
          <a:spcPct val="0"/>
        </a:spcAft>
        <a:buClr>
          <a:srgbClr val="2B57A4"/>
        </a:buClr>
        <a:buSzPct val="75000"/>
        <a:buFont typeface="Wingdings" pitchFamily="2" charset="2"/>
        <a:buChar char="§"/>
        <a:defRPr sz="1600">
          <a:solidFill>
            <a:schemeClr val="tx1"/>
          </a:solidFill>
          <a:latin typeface="+mn-lt"/>
          <a:ea typeface="+mn-ea"/>
          <a:cs typeface="ＭＳ Ｐゴシック"/>
        </a:defRPr>
      </a:lvl5pPr>
      <a:lvl6pPr marL="2187575" indent="-171450" algn="l" rtl="0" fontAlgn="base">
        <a:lnSpc>
          <a:spcPct val="120000"/>
        </a:lnSpc>
        <a:spcBef>
          <a:spcPct val="20000"/>
        </a:spcBef>
        <a:spcAft>
          <a:spcPct val="0"/>
        </a:spcAft>
        <a:buClr>
          <a:srgbClr val="2B57A4"/>
        </a:buClr>
        <a:buSzPct val="75000"/>
        <a:buFont typeface="Wingdings" pitchFamily="2" charset="2"/>
        <a:buChar char="§"/>
        <a:defRPr sz="1600">
          <a:solidFill>
            <a:schemeClr val="tx1"/>
          </a:solidFill>
          <a:latin typeface="+mn-lt"/>
          <a:ea typeface="+mn-ea"/>
        </a:defRPr>
      </a:lvl6pPr>
      <a:lvl7pPr marL="2644775" indent="-171450" algn="l" rtl="0" fontAlgn="base">
        <a:lnSpc>
          <a:spcPct val="120000"/>
        </a:lnSpc>
        <a:spcBef>
          <a:spcPct val="20000"/>
        </a:spcBef>
        <a:spcAft>
          <a:spcPct val="0"/>
        </a:spcAft>
        <a:buClr>
          <a:srgbClr val="2B57A4"/>
        </a:buClr>
        <a:buSzPct val="75000"/>
        <a:buFont typeface="Wingdings" pitchFamily="2" charset="2"/>
        <a:buChar char="§"/>
        <a:defRPr sz="1600">
          <a:solidFill>
            <a:schemeClr val="tx1"/>
          </a:solidFill>
          <a:latin typeface="+mn-lt"/>
          <a:ea typeface="+mn-ea"/>
        </a:defRPr>
      </a:lvl7pPr>
      <a:lvl8pPr marL="3101975" indent="-171450" algn="l" rtl="0" fontAlgn="base">
        <a:lnSpc>
          <a:spcPct val="120000"/>
        </a:lnSpc>
        <a:spcBef>
          <a:spcPct val="20000"/>
        </a:spcBef>
        <a:spcAft>
          <a:spcPct val="0"/>
        </a:spcAft>
        <a:buClr>
          <a:srgbClr val="2B57A4"/>
        </a:buClr>
        <a:buSzPct val="75000"/>
        <a:buFont typeface="Wingdings" pitchFamily="2" charset="2"/>
        <a:buChar char="§"/>
        <a:defRPr sz="1600">
          <a:solidFill>
            <a:schemeClr val="tx1"/>
          </a:solidFill>
          <a:latin typeface="+mn-lt"/>
          <a:ea typeface="+mn-ea"/>
        </a:defRPr>
      </a:lvl8pPr>
      <a:lvl9pPr marL="3559175" indent="-171450" algn="l" rtl="0" fontAlgn="base">
        <a:lnSpc>
          <a:spcPct val="120000"/>
        </a:lnSpc>
        <a:spcBef>
          <a:spcPct val="20000"/>
        </a:spcBef>
        <a:spcAft>
          <a:spcPct val="0"/>
        </a:spcAft>
        <a:buClr>
          <a:srgbClr val="2B57A4"/>
        </a:buClr>
        <a:buSzPct val="75000"/>
        <a:buFont typeface="Wingdings" pitchFamily="2" charset="2"/>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3886200" y="6400800"/>
            <a:ext cx="1905000" cy="457200"/>
          </a:xfrm>
          <a:prstGeom prst="rect">
            <a:avLst/>
          </a:prstGeom>
          <a:noFill/>
          <a:ln w="9525">
            <a:noFill/>
            <a:miter lim="800000"/>
            <a:headEnd/>
            <a:tailEnd/>
          </a:ln>
        </p:spPr>
        <p:txBody>
          <a:bodyPr/>
          <a:lstStyle/>
          <a:p>
            <a:pPr eaLnBrk="0" hangingPunct="0"/>
            <a:r>
              <a:rPr lang="en-US" sz="800" i="1">
                <a:latin typeface="ITC Officina Sans Book"/>
              </a:rPr>
              <a:t>Allworx © 2010, All Rights Reserved</a:t>
            </a:r>
          </a:p>
        </p:txBody>
      </p:sp>
      <p:sp>
        <p:nvSpPr>
          <p:cNvPr id="3075" name="Rectangle 12"/>
          <p:cNvSpPr>
            <a:spLocks noGrp="1" noChangeArrowheads="1"/>
          </p:cNvSpPr>
          <p:nvPr>
            <p:ph type="ctrTitle"/>
          </p:nvPr>
        </p:nvSpPr>
        <p:spPr>
          <a:xfrm>
            <a:off x="381000" y="1066800"/>
            <a:ext cx="8534400" cy="1524000"/>
          </a:xfrm>
        </p:spPr>
        <p:txBody>
          <a:bodyPr/>
          <a:lstStyle/>
          <a:p>
            <a:pPr eaLnBrk="1" hangingPunct="1"/>
            <a:r>
              <a:rPr lang="en-US" smtClean="0"/>
              <a:t>Allworx 48x Introductory Presentation</a:t>
            </a:r>
          </a:p>
        </p:txBody>
      </p:sp>
      <p:sp>
        <p:nvSpPr>
          <p:cNvPr id="3076" name="Oval 2"/>
          <p:cNvSpPr>
            <a:spLocks noChangeArrowheads="1"/>
          </p:cNvSpPr>
          <p:nvPr/>
        </p:nvSpPr>
        <p:spPr bwMode="auto">
          <a:xfrm>
            <a:off x="3124200" y="2438400"/>
            <a:ext cx="3124200" cy="2743200"/>
          </a:xfrm>
          <a:prstGeom prst="ellipse">
            <a:avLst/>
          </a:prstGeom>
          <a:gradFill rotWithShape="1">
            <a:gsLst>
              <a:gs pos="0">
                <a:srgbClr val="A50021">
                  <a:alpha val="53998"/>
                </a:srgbClr>
              </a:gs>
              <a:gs pos="100000">
                <a:srgbClr val="4C000F"/>
              </a:gs>
            </a:gsLst>
            <a:path path="shape">
              <a:fillToRect l="50000" t="50000" r="50000" b="50000"/>
            </a:path>
          </a:gradFill>
          <a:ln w="9525">
            <a:solidFill>
              <a:schemeClr val="tx1"/>
            </a:solidFill>
            <a:round/>
            <a:headEnd/>
            <a:tailEnd/>
          </a:ln>
        </p:spPr>
        <p:txBody>
          <a:bodyPr wrap="none" anchor="ctr"/>
          <a:lstStyle/>
          <a:p>
            <a:pPr algn="ctr" eaLnBrk="0" hangingPunct="0"/>
            <a:endParaRPr lang="en-US" sz="1800">
              <a:solidFill>
                <a:schemeClr val="bg1"/>
              </a:solidFill>
            </a:endParaRPr>
          </a:p>
          <a:p>
            <a:pPr algn="ctr" eaLnBrk="0" hangingPunct="0"/>
            <a:endParaRPr lang="en-US" sz="1800">
              <a:solidFill>
                <a:schemeClr val="bg1"/>
              </a:solidFill>
            </a:endParaRPr>
          </a:p>
          <a:p>
            <a:pPr algn="ctr" eaLnBrk="0" hangingPunct="0"/>
            <a:endParaRPr lang="en-US" sz="1800">
              <a:solidFill>
                <a:schemeClr val="bg1"/>
              </a:solidFill>
            </a:endParaRPr>
          </a:p>
          <a:p>
            <a:pPr algn="ctr" eaLnBrk="0" hangingPunct="0"/>
            <a:endParaRPr lang="en-US" sz="1800">
              <a:solidFill>
                <a:schemeClr val="bg1"/>
              </a:solidFill>
            </a:endParaRPr>
          </a:p>
          <a:p>
            <a:pPr algn="ctr" eaLnBrk="0" hangingPunct="0"/>
            <a:endParaRPr lang="en-US" sz="1800">
              <a:solidFill>
                <a:schemeClr val="bg1"/>
              </a:solidFill>
            </a:endParaRPr>
          </a:p>
          <a:p>
            <a:pPr algn="ctr" eaLnBrk="0" hangingPunct="0"/>
            <a:endParaRPr lang="en-US" sz="1800">
              <a:solidFill>
                <a:schemeClr val="bg1"/>
              </a:solidFill>
            </a:endParaRPr>
          </a:p>
          <a:p>
            <a:pPr algn="ctr" eaLnBrk="0" hangingPunct="0"/>
            <a:endParaRPr lang="en-US" sz="1800">
              <a:solidFill>
                <a:schemeClr val="bg1"/>
              </a:solidFill>
            </a:endParaRPr>
          </a:p>
        </p:txBody>
      </p:sp>
      <p:pic>
        <p:nvPicPr>
          <p:cNvPr id="3077" name="Picture 39"/>
          <p:cNvPicPr>
            <a:picLocks noChangeAspect="1" noChangeArrowheads="1"/>
          </p:cNvPicPr>
          <p:nvPr/>
        </p:nvPicPr>
        <p:blipFill>
          <a:blip r:embed="rId2" cstate="print"/>
          <a:srcRect/>
          <a:stretch>
            <a:fillRect/>
          </a:stretch>
        </p:blipFill>
        <p:spPr bwMode="auto">
          <a:xfrm>
            <a:off x="3048000" y="3200400"/>
            <a:ext cx="3276600" cy="12430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228600"/>
            <a:ext cx="7848600" cy="914400"/>
          </a:xfrm>
        </p:spPr>
        <p:txBody>
          <a:bodyPr/>
          <a:lstStyle/>
          <a:p>
            <a:pPr eaLnBrk="1" hangingPunct="1"/>
            <a:r>
              <a:rPr lang="en-US" sz="3600" smtClean="0"/>
              <a:t>7.2 Software -  What’s new?</a:t>
            </a:r>
          </a:p>
        </p:txBody>
      </p:sp>
      <p:sp>
        <p:nvSpPr>
          <p:cNvPr id="312323" name="Rectangle 3"/>
          <p:cNvSpPr>
            <a:spLocks noGrp="1" noChangeArrowheads="1"/>
          </p:cNvSpPr>
          <p:nvPr>
            <p:ph type="body" idx="1"/>
          </p:nvPr>
        </p:nvSpPr>
        <p:spPr>
          <a:xfrm>
            <a:off x="381000" y="1143000"/>
            <a:ext cx="8458200" cy="4114800"/>
          </a:xfrm>
        </p:spPr>
        <p:txBody>
          <a:bodyPr/>
          <a:lstStyle/>
          <a:p>
            <a:pPr eaLnBrk="1" hangingPunct="1">
              <a:lnSpc>
                <a:spcPct val="90000"/>
              </a:lnSpc>
              <a:buFont typeface="Wingdings" pitchFamily="2" charset="2"/>
              <a:buNone/>
              <a:defRPr/>
            </a:pPr>
            <a:r>
              <a:rPr lang="en-US" sz="2800" dirty="0" smtClean="0"/>
              <a:t>9204 DSP enhancements</a:t>
            </a:r>
          </a:p>
          <a:p>
            <a:pPr lvl="1" eaLnBrk="1" hangingPunct="1">
              <a:lnSpc>
                <a:spcPct val="110000"/>
              </a:lnSpc>
              <a:buFont typeface="Times"/>
              <a:buNone/>
              <a:defRPr/>
            </a:pPr>
            <a:endParaRPr lang="en-US" dirty="0" smtClean="0"/>
          </a:p>
          <a:p>
            <a:pPr>
              <a:lnSpc>
                <a:spcPct val="90000"/>
              </a:lnSpc>
              <a:buFont typeface="Wingdings" pitchFamily="2" charset="2"/>
              <a:buChar char="§"/>
              <a:defRPr/>
            </a:pPr>
            <a:r>
              <a:rPr lang="en-US" sz="2000" b="0" dirty="0" smtClean="0"/>
              <a:t>G.722 wide band audio support to other </a:t>
            </a:r>
          </a:p>
          <a:p>
            <a:pPr>
              <a:lnSpc>
                <a:spcPct val="90000"/>
              </a:lnSpc>
              <a:buFont typeface="Wingdings" pitchFamily="2" charset="2"/>
              <a:buNone/>
              <a:defRPr/>
            </a:pPr>
            <a:r>
              <a:rPr lang="en-US" sz="2000" b="0" dirty="0" smtClean="0"/>
              <a:t>    G.722 audio devices</a:t>
            </a:r>
          </a:p>
          <a:p>
            <a:pPr>
              <a:lnSpc>
                <a:spcPct val="90000"/>
              </a:lnSpc>
              <a:defRPr/>
            </a:pPr>
            <a:endParaRPr lang="en-US" sz="2000" b="0" dirty="0" smtClean="0"/>
          </a:p>
          <a:p>
            <a:pPr>
              <a:lnSpc>
                <a:spcPct val="90000"/>
              </a:lnSpc>
              <a:buFont typeface="Wingdings" pitchFamily="2" charset="2"/>
              <a:buChar char="§"/>
              <a:defRPr/>
            </a:pPr>
            <a:r>
              <a:rPr lang="en-US" sz="2000" b="0" dirty="0" smtClean="0"/>
              <a:t>4-way Conferencing – Phone-hosted 4-way conferencing has been added to Allworx 9204 IP Phones</a:t>
            </a:r>
          </a:p>
          <a:p>
            <a:pPr>
              <a:lnSpc>
                <a:spcPct val="90000"/>
              </a:lnSpc>
              <a:buFont typeface="Wingdings" pitchFamily="2" charset="2"/>
              <a:buNone/>
              <a:defRPr/>
            </a:pPr>
            <a:r>
              <a:rPr lang="en-US" sz="2000" b="0" dirty="0" smtClean="0"/>
              <a:t> </a:t>
            </a:r>
          </a:p>
          <a:p>
            <a:pPr>
              <a:lnSpc>
                <a:spcPct val="90000"/>
              </a:lnSpc>
              <a:buFont typeface="Wingdings" pitchFamily="2" charset="2"/>
              <a:buChar char="§"/>
              <a:defRPr/>
            </a:pPr>
            <a:r>
              <a:rPr lang="en-US" sz="2000" b="0" dirty="0" smtClean="0"/>
              <a:t>Whisper Mode Supervision – For agents using Allworx 9204 IP Phones, supervisors can monitor calls using Whisper Mode</a:t>
            </a:r>
          </a:p>
          <a:p>
            <a:pPr lvl="1">
              <a:lnSpc>
                <a:spcPct val="110000"/>
              </a:lnSpc>
              <a:buFont typeface="Wingdings" pitchFamily="2" charset="2"/>
              <a:buChar char="§"/>
              <a:defRPr/>
            </a:pPr>
            <a:r>
              <a:rPr lang="en-US" sz="1800" dirty="0" smtClean="0"/>
              <a:t>The agent can hear the supervisor - but the third party cannot</a:t>
            </a:r>
          </a:p>
          <a:p>
            <a:pPr>
              <a:lnSpc>
                <a:spcPct val="90000"/>
              </a:lnSpc>
              <a:buFont typeface="Wingdings" pitchFamily="2" charset="2"/>
              <a:buNone/>
              <a:defRPr/>
            </a:pPr>
            <a:r>
              <a:rPr lang="en-US" sz="2000" b="0" dirty="0" smtClean="0"/>
              <a:t> </a:t>
            </a:r>
          </a:p>
        </p:txBody>
      </p:sp>
      <p:pic>
        <p:nvPicPr>
          <p:cNvPr id="12292" name="Picture 5"/>
          <p:cNvPicPr>
            <a:picLocks noChangeAspect="1" noChangeArrowheads="1"/>
          </p:cNvPicPr>
          <p:nvPr/>
        </p:nvPicPr>
        <p:blipFill>
          <a:blip r:embed="rId2" cstate="print"/>
          <a:srcRect/>
          <a:stretch>
            <a:fillRect/>
          </a:stretch>
        </p:blipFill>
        <p:spPr bwMode="auto">
          <a:xfrm>
            <a:off x="5867400" y="990600"/>
            <a:ext cx="1916113" cy="2057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609600" y="914400"/>
            <a:ext cx="7239000" cy="5105400"/>
          </a:xfrm>
        </p:spPr>
        <p:txBody>
          <a:bodyPr/>
          <a:lstStyle/>
          <a:p>
            <a:pPr marL="457200" indent="-457200">
              <a:buFont typeface="Wingdings" pitchFamily="2" charset="2"/>
              <a:buAutoNum type="arabicPeriod"/>
              <a:defRPr/>
            </a:pPr>
            <a:r>
              <a:rPr lang="en-US" b="0" dirty="0" smtClean="0"/>
              <a:t>Non-Facility Associated Signaling (NFAS) on bonded PRI </a:t>
            </a:r>
          </a:p>
          <a:p>
            <a:pPr marL="457200" indent="-457200">
              <a:buFont typeface="Wingdings" pitchFamily="2" charset="2"/>
              <a:buAutoNum type="arabicPeriod"/>
              <a:defRPr/>
            </a:pPr>
            <a:r>
              <a:rPr lang="en-US" b="0" dirty="0" smtClean="0"/>
              <a:t>Phone Reboot All</a:t>
            </a:r>
          </a:p>
          <a:p>
            <a:pPr marL="457200" indent="-457200">
              <a:buFont typeface="Wingdings" pitchFamily="2" charset="2"/>
              <a:buAutoNum type="arabicPeriod"/>
              <a:defRPr/>
            </a:pPr>
            <a:r>
              <a:rPr lang="en-US" b="0" dirty="0" smtClean="0"/>
              <a:t>Enhanced Phone Plug-N-Play</a:t>
            </a:r>
          </a:p>
          <a:p>
            <a:pPr marL="457200" indent="-457200">
              <a:buFont typeface="Wingdings" pitchFamily="2" charset="2"/>
              <a:buAutoNum type="arabicPeriod"/>
              <a:defRPr/>
            </a:pPr>
            <a:r>
              <a:rPr lang="en-US" b="0" dirty="0" smtClean="0"/>
              <a:t>Improved E911 Support</a:t>
            </a:r>
          </a:p>
          <a:p>
            <a:pPr marL="457200" indent="-457200">
              <a:buFont typeface="Wingdings" pitchFamily="2" charset="2"/>
              <a:buAutoNum type="arabicPeriod"/>
              <a:defRPr/>
            </a:pPr>
            <a:r>
              <a:rPr lang="en-US" b="0" dirty="0" smtClean="0"/>
              <a:t>Multi-site statistics and diagnostics</a:t>
            </a:r>
          </a:p>
          <a:p>
            <a:pPr marL="457200" indent="-457200">
              <a:buFont typeface="Wingdings" pitchFamily="2" charset="2"/>
              <a:buAutoNum type="arabicPeriod"/>
              <a:defRPr/>
            </a:pPr>
            <a:r>
              <a:rPr lang="en-US" b="0" dirty="0" smtClean="0"/>
              <a:t>ACD Enhancements</a:t>
            </a:r>
          </a:p>
          <a:p>
            <a:pPr marL="1257300" lvl="2" indent="-342900">
              <a:buFont typeface="Wingdings" pitchFamily="2" charset="2"/>
              <a:buChar char="§"/>
              <a:defRPr/>
            </a:pPr>
            <a:r>
              <a:rPr lang="en-US" sz="2000" dirty="0" smtClean="0"/>
              <a:t>Busy Handset</a:t>
            </a:r>
          </a:p>
          <a:p>
            <a:pPr marL="1257300" lvl="2" indent="-342900">
              <a:buFont typeface="Wingdings" pitchFamily="2" charset="2"/>
              <a:buChar char="§"/>
              <a:defRPr/>
            </a:pPr>
            <a:r>
              <a:rPr lang="en-US" sz="2000" dirty="0" smtClean="0"/>
              <a:t>Temporary Logout</a:t>
            </a:r>
          </a:p>
          <a:p>
            <a:pPr marL="1257300" lvl="2" indent="-342900">
              <a:buFont typeface="Wingdings" pitchFamily="2" charset="2"/>
              <a:buChar char="§"/>
              <a:defRPr/>
            </a:pPr>
            <a:r>
              <a:rPr lang="en-US" sz="2000" dirty="0" smtClean="0"/>
              <a:t>All Agents Busy</a:t>
            </a:r>
          </a:p>
          <a:p>
            <a:pPr marL="1257300" lvl="2" indent="-342900">
              <a:buFont typeface="Wingdings" pitchFamily="2" charset="2"/>
              <a:buChar char="§"/>
              <a:defRPr/>
            </a:pPr>
            <a:r>
              <a:rPr lang="en-US" sz="2000" dirty="0" smtClean="0"/>
              <a:t>Display ACD queue description</a:t>
            </a:r>
          </a:p>
          <a:p>
            <a:pPr marL="457200" indent="-457200">
              <a:buFont typeface="Wingdings" pitchFamily="2" charset="2"/>
              <a:buAutoNum type="arabicPeriod"/>
              <a:defRPr/>
            </a:pPr>
            <a:r>
              <a:rPr lang="en-US" b="0" dirty="0" smtClean="0"/>
              <a:t>Phone SNMP support</a:t>
            </a:r>
          </a:p>
          <a:p>
            <a:pPr marL="457200" indent="-457200">
              <a:defRPr/>
            </a:pPr>
            <a:endParaRPr lang="en-US" dirty="0" smtClean="0"/>
          </a:p>
        </p:txBody>
      </p:sp>
      <p:sp>
        <p:nvSpPr>
          <p:cNvPr id="13315" name="Title 1"/>
          <p:cNvSpPr>
            <a:spLocks/>
          </p:cNvSpPr>
          <p:nvPr/>
        </p:nvSpPr>
        <p:spPr bwMode="auto">
          <a:xfrm>
            <a:off x="457200" y="3048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024813" cy="5638800"/>
          </a:xfrm>
        </p:spPr>
        <p:txBody>
          <a:bodyPr/>
          <a:lstStyle/>
          <a:p>
            <a:pPr>
              <a:buFont typeface="Wingdings" pitchFamily="2" charset="2"/>
              <a:buChar char="§"/>
              <a:defRPr/>
            </a:pPr>
            <a:r>
              <a:rPr lang="en-US" sz="1600" b="0" dirty="0" smtClean="0"/>
              <a:t>3 new Tabs</a:t>
            </a:r>
          </a:p>
          <a:p>
            <a:pPr>
              <a:buFont typeface="Wingdings" pitchFamily="2" charset="2"/>
              <a:buChar char="§"/>
              <a:defRPr/>
            </a:pPr>
            <a:r>
              <a:rPr lang="en-US" sz="1600" b="0" dirty="0" smtClean="0"/>
              <a:t>Phone System -Emergency CID</a:t>
            </a:r>
          </a:p>
          <a:p>
            <a:pPr>
              <a:buFont typeface="Wingdings" pitchFamily="2" charset="2"/>
              <a:buChar char="§"/>
              <a:defRPr/>
            </a:pPr>
            <a:r>
              <a:rPr lang="en-US" sz="1600" b="0" dirty="0" smtClean="0"/>
              <a:t>Reports - Network Statistics </a:t>
            </a:r>
          </a:p>
          <a:p>
            <a:pPr>
              <a:buFont typeface="Wingdings" pitchFamily="2" charset="2"/>
              <a:buChar char="§"/>
              <a:defRPr/>
            </a:pPr>
            <a:r>
              <a:rPr lang="en-US" sz="1600" b="0" dirty="0" smtClean="0"/>
              <a:t>Maintenance - Reboot Phones </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defRPr/>
            </a:pPr>
            <a:endParaRPr lang="en-US" dirty="0" smtClean="0"/>
          </a:p>
        </p:txBody>
      </p:sp>
      <p:pic>
        <p:nvPicPr>
          <p:cNvPr id="14339" name="Picture 3"/>
          <p:cNvPicPr>
            <a:picLocks noChangeAspect="1" noChangeArrowheads="1"/>
          </p:cNvPicPr>
          <p:nvPr/>
        </p:nvPicPr>
        <p:blipFill>
          <a:blip r:embed="rId2" cstate="print"/>
          <a:srcRect/>
          <a:stretch>
            <a:fillRect/>
          </a:stretch>
        </p:blipFill>
        <p:spPr bwMode="auto">
          <a:xfrm>
            <a:off x="685800" y="2209800"/>
            <a:ext cx="7637463" cy="3894138"/>
          </a:xfrm>
          <a:prstGeom prst="rect">
            <a:avLst/>
          </a:prstGeom>
          <a:noFill/>
          <a:ln w="9525">
            <a:noFill/>
            <a:miter lim="800000"/>
            <a:headEnd/>
            <a:tailEnd/>
          </a:ln>
        </p:spPr>
      </p:pic>
      <p:pic>
        <p:nvPicPr>
          <p:cNvPr id="14340" name="Picture 4" descr="48XRack_Front_34_00001"/>
          <p:cNvPicPr>
            <a:picLocks noChangeAspect="1" noChangeArrowheads="1"/>
          </p:cNvPicPr>
          <p:nvPr/>
        </p:nvPicPr>
        <p:blipFill>
          <a:blip r:embed="rId3" cstate="print"/>
          <a:srcRect/>
          <a:stretch>
            <a:fillRect/>
          </a:stretch>
        </p:blipFill>
        <p:spPr bwMode="auto">
          <a:xfrm>
            <a:off x="4343400" y="152400"/>
            <a:ext cx="3505200" cy="1828800"/>
          </a:xfrm>
          <a:prstGeom prst="rect">
            <a:avLst/>
          </a:prstGeom>
          <a:noFill/>
          <a:ln w="9525">
            <a:noFill/>
            <a:miter lim="800000"/>
            <a:headEnd/>
            <a:tailEnd/>
          </a:ln>
        </p:spPr>
      </p:pic>
      <p:sp>
        <p:nvSpPr>
          <p:cNvPr id="14341"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85800" y="685800"/>
            <a:ext cx="7620000" cy="5181600"/>
          </a:xfrm>
        </p:spPr>
        <p:txBody>
          <a:bodyPr/>
          <a:lstStyle/>
          <a:p>
            <a:pPr>
              <a:buFont typeface="Wingdings" pitchFamily="2" charset="2"/>
              <a:buChar char="§"/>
              <a:defRPr/>
            </a:pPr>
            <a:r>
              <a:rPr lang="en-US" sz="1800" b="0" dirty="0" smtClean="0">
                <a:cs typeface="+mn-cs"/>
              </a:rPr>
              <a:t>Non-Facility Associated Signaling (NFAS) on bonded PRI </a:t>
            </a:r>
          </a:p>
          <a:p>
            <a:pPr>
              <a:defRPr/>
            </a:pPr>
            <a:endParaRPr lang="en-US" dirty="0">
              <a:cs typeface="+mn-cs"/>
            </a:endParaRPr>
          </a:p>
        </p:txBody>
      </p:sp>
      <p:pic>
        <p:nvPicPr>
          <p:cNvPr id="15363" name="Picture 3"/>
          <p:cNvPicPr>
            <a:picLocks noGrp="1" noChangeAspect="1" noChangeArrowheads="1"/>
          </p:cNvPicPr>
          <p:nvPr>
            <p:ph sz="quarter" idx="4294967295"/>
          </p:nvPr>
        </p:nvPicPr>
        <p:blipFill>
          <a:blip r:embed="rId2" cstate="print"/>
          <a:srcRect/>
          <a:stretch>
            <a:fillRect/>
          </a:stretch>
        </p:blipFill>
        <p:spPr>
          <a:xfrm>
            <a:off x="1066800" y="1066800"/>
            <a:ext cx="7086600" cy="2090738"/>
          </a:xfrm>
        </p:spPr>
      </p:pic>
      <p:pic>
        <p:nvPicPr>
          <p:cNvPr id="15364" name="Picture 4"/>
          <p:cNvPicPr>
            <a:picLocks noChangeAspect="1" noChangeArrowheads="1"/>
          </p:cNvPicPr>
          <p:nvPr/>
        </p:nvPicPr>
        <p:blipFill>
          <a:blip r:embed="rId3" cstate="print"/>
          <a:srcRect/>
          <a:stretch>
            <a:fillRect/>
          </a:stretch>
        </p:blipFill>
        <p:spPr bwMode="auto">
          <a:xfrm>
            <a:off x="609600" y="3111500"/>
            <a:ext cx="7772400" cy="3067050"/>
          </a:xfrm>
          <a:prstGeom prst="rect">
            <a:avLst/>
          </a:prstGeom>
          <a:noFill/>
          <a:ln w="9525">
            <a:noFill/>
            <a:miter lim="800000"/>
            <a:headEnd/>
            <a:tailEnd/>
          </a:ln>
        </p:spPr>
      </p:pic>
      <p:sp>
        <p:nvSpPr>
          <p:cNvPr id="15365"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762000"/>
            <a:ext cx="8024813" cy="4953000"/>
          </a:xfrm>
        </p:spPr>
        <p:txBody>
          <a:bodyPr/>
          <a:lstStyle/>
          <a:p>
            <a:pPr>
              <a:buFont typeface="Wingdings" pitchFamily="2" charset="2"/>
              <a:buChar char="§"/>
              <a:defRPr/>
            </a:pPr>
            <a:r>
              <a:rPr lang="en-US" b="0" dirty="0" smtClean="0"/>
              <a:t>Non-Facility Associated Signaling (NFAS) on PRI</a:t>
            </a:r>
            <a:endParaRPr lang="en-US" dirty="0" smtClean="0"/>
          </a:p>
          <a:p>
            <a:pPr>
              <a:defRPr/>
            </a:pPr>
            <a:endParaRPr lang="en-US" dirty="0" smtClean="0"/>
          </a:p>
        </p:txBody>
      </p:sp>
      <p:pic>
        <p:nvPicPr>
          <p:cNvPr id="16387" name="Picture 3"/>
          <p:cNvPicPr>
            <a:picLocks noChangeAspect="1" noChangeArrowheads="1"/>
          </p:cNvPicPr>
          <p:nvPr/>
        </p:nvPicPr>
        <p:blipFill>
          <a:blip r:embed="rId2" cstate="print"/>
          <a:srcRect/>
          <a:stretch>
            <a:fillRect/>
          </a:stretch>
        </p:blipFill>
        <p:spPr bwMode="auto">
          <a:xfrm>
            <a:off x="228600" y="1295400"/>
            <a:ext cx="8686800" cy="1436688"/>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381000" y="3124200"/>
            <a:ext cx="8458200" cy="2381250"/>
          </a:xfrm>
          <a:prstGeom prst="rect">
            <a:avLst/>
          </a:prstGeom>
          <a:noFill/>
          <a:ln w="9525">
            <a:noFill/>
            <a:miter lim="800000"/>
            <a:headEnd/>
            <a:tailEnd/>
          </a:ln>
        </p:spPr>
      </p:pic>
      <p:sp>
        <p:nvSpPr>
          <p:cNvPr id="16389"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533400" y="1066800"/>
            <a:ext cx="8610600" cy="4419600"/>
          </a:xfrm>
        </p:spPr>
        <p:txBody>
          <a:bodyPr/>
          <a:lstStyle/>
          <a:p>
            <a:pPr eaLnBrk="1" hangingPunct="1">
              <a:buFont typeface="Wingdings" pitchFamily="2" charset="2"/>
              <a:buChar char="§"/>
              <a:defRPr/>
            </a:pPr>
            <a:r>
              <a:rPr lang="en-US" dirty="0" smtClean="0"/>
              <a:t>Phone Reboot - All</a:t>
            </a:r>
          </a:p>
          <a:p>
            <a:pPr lvl="1" eaLnBrk="1" hangingPunct="1">
              <a:buFont typeface="Wingdings" pitchFamily="2" charset="2"/>
              <a:buChar char="§"/>
              <a:defRPr/>
            </a:pPr>
            <a:r>
              <a:rPr lang="en-US" dirty="0" smtClean="0"/>
              <a:t>Technicians </a:t>
            </a:r>
            <a:r>
              <a:rPr lang="en-US" i="1" dirty="0" smtClean="0"/>
              <a:t>delight</a:t>
            </a:r>
            <a:r>
              <a:rPr lang="en-US" dirty="0" smtClean="0"/>
              <a:t> feature</a:t>
            </a:r>
          </a:p>
          <a:p>
            <a:pPr lvl="2" eaLnBrk="1" hangingPunct="1">
              <a:buFont typeface="Wingdings" pitchFamily="2" charset="2"/>
              <a:buChar char="§"/>
              <a:defRPr/>
            </a:pPr>
            <a:r>
              <a:rPr lang="en-US" dirty="0" smtClean="0"/>
              <a:t>Larger installations benefit most</a:t>
            </a:r>
            <a:r>
              <a:rPr lang="en-US" sz="2000" dirty="0" smtClean="0"/>
              <a:t> 	</a:t>
            </a:r>
          </a:p>
          <a:p>
            <a:pPr eaLnBrk="1" hangingPunct="1">
              <a:buFont typeface="Wingdings" pitchFamily="2" charset="2"/>
              <a:buChar char="§"/>
              <a:defRPr/>
            </a:pPr>
            <a:r>
              <a:rPr lang="en-US" dirty="0" smtClean="0"/>
              <a:t>Enhanced Phone Plug-N-Play</a:t>
            </a:r>
          </a:p>
          <a:p>
            <a:pPr lvl="1" eaLnBrk="1" hangingPunct="1">
              <a:buFont typeface="Wingdings" pitchFamily="2" charset="2"/>
              <a:buChar char="§"/>
              <a:defRPr/>
            </a:pPr>
            <a:r>
              <a:rPr lang="en-US" dirty="0" smtClean="0"/>
              <a:t>Phone can be assigned to a user when first registered  </a:t>
            </a:r>
          </a:p>
          <a:p>
            <a:pPr lvl="2" eaLnBrk="1" hangingPunct="1">
              <a:defRPr/>
            </a:pPr>
            <a:r>
              <a:rPr lang="en-US" dirty="0" smtClean="0"/>
              <a:t>A new phone can replace an old phone for a user when the new </a:t>
            </a:r>
          </a:p>
          <a:p>
            <a:pPr lvl="2" eaLnBrk="1" hangingPunct="1">
              <a:buFont typeface="Wingdings" pitchFamily="2" charset="2"/>
              <a:buNone/>
              <a:defRPr/>
            </a:pPr>
            <a:r>
              <a:rPr lang="en-US" dirty="0" smtClean="0"/>
              <a:t>    phone is connected to the network and powered on</a:t>
            </a:r>
          </a:p>
          <a:p>
            <a:pPr eaLnBrk="1" hangingPunct="1">
              <a:buFont typeface="Wingdings" pitchFamily="2" charset="2"/>
              <a:buChar char="§"/>
              <a:defRPr/>
            </a:pPr>
            <a:r>
              <a:rPr lang="en-US" dirty="0" smtClean="0"/>
              <a:t>New Call Assistant 2.3.6.0  </a:t>
            </a:r>
          </a:p>
          <a:p>
            <a:pPr lvl="1" eaLnBrk="1" hangingPunct="1">
              <a:buFont typeface="Wingdings" pitchFamily="2" charset="2"/>
              <a:buChar char="§"/>
              <a:defRPr/>
            </a:pPr>
            <a:r>
              <a:rPr lang="en-US" dirty="0" smtClean="0"/>
              <a:t>No enhancements - but with 2.3.5 and earlier, no handsets or </a:t>
            </a:r>
          </a:p>
          <a:p>
            <a:pPr lvl="1" eaLnBrk="1" hangingPunct="1">
              <a:buFont typeface="Times"/>
              <a:buNone/>
              <a:defRPr/>
            </a:pPr>
            <a:r>
              <a:rPr lang="en-US" dirty="0" smtClean="0"/>
              <a:t>   BLF status on screen </a:t>
            </a:r>
          </a:p>
          <a:p>
            <a:pPr eaLnBrk="1" hangingPunct="1">
              <a:defRPr/>
            </a:pPr>
            <a:endParaRPr lang="en-US" sz="2000" dirty="0" smtClean="0"/>
          </a:p>
        </p:txBody>
      </p:sp>
      <p:sp>
        <p:nvSpPr>
          <p:cNvPr id="17411"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609600"/>
            <a:ext cx="8001000" cy="457200"/>
          </a:xfrm>
        </p:spPr>
        <p:txBody>
          <a:bodyPr/>
          <a:lstStyle/>
          <a:p>
            <a:pPr>
              <a:buFont typeface="Wingdings" pitchFamily="2" charset="2"/>
              <a:buChar char="§"/>
              <a:defRPr/>
            </a:pPr>
            <a:r>
              <a:rPr lang="en-US" b="0" dirty="0" smtClean="0">
                <a:cs typeface="+mn-cs"/>
              </a:rPr>
              <a:t>Phone Reboot-All</a:t>
            </a:r>
          </a:p>
          <a:p>
            <a:pPr>
              <a:defRPr/>
            </a:pPr>
            <a:endParaRPr lang="en-US" dirty="0">
              <a:cs typeface="+mn-cs"/>
            </a:endParaRPr>
          </a:p>
        </p:txBody>
      </p:sp>
      <p:pic>
        <p:nvPicPr>
          <p:cNvPr id="18435" name="Picture 3"/>
          <p:cNvPicPr>
            <a:picLocks noChangeAspect="1" noChangeArrowheads="1"/>
          </p:cNvPicPr>
          <p:nvPr/>
        </p:nvPicPr>
        <p:blipFill>
          <a:blip r:embed="rId2" cstate="print"/>
          <a:srcRect/>
          <a:stretch>
            <a:fillRect/>
          </a:stretch>
        </p:blipFill>
        <p:spPr bwMode="auto">
          <a:xfrm>
            <a:off x="0" y="1219200"/>
            <a:ext cx="8915400" cy="2684463"/>
          </a:xfrm>
          <a:prstGeom prst="rect">
            <a:avLst/>
          </a:prstGeom>
          <a:noFill/>
          <a:ln w="9525">
            <a:noFill/>
            <a:miter lim="800000"/>
            <a:headEnd/>
            <a:tailEnd/>
          </a:ln>
        </p:spPr>
      </p:pic>
      <p:pic>
        <p:nvPicPr>
          <p:cNvPr id="18436" name="Picture 4"/>
          <p:cNvPicPr>
            <a:picLocks noChangeAspect="1" noChangeArrowheads="1"/>
          </p:cNvPicPr>
          <p:nvPr/>
        </p:nvPicPr>
        <p:blipFill>
          <a:blip r:embed="rId3" cstate="print"/>
          <a:srcRect/>
          <a:stretch>
            <a:fillRect/>
          </a:stretch>
        </p:blipFill>
        <p:spPr bwMode="auto">
          <a:xfrm>
            <a:off x="304800" y="3962400"/>
            <a:ext cx="8534400" cy="2319338"/>
          </a:xfrm>
          <a:prstGeom prst="rect">
            <a:avLst/>
          </a:prstGeom>
          <a:noFill/>
          <a:ln w="9525">
            <a:noFill/>
            <a:miter lim="800000"/>
            <a:headEnd/>
            <a:tailEnd/>
          </a:ln>
        </p:spPr>
      </p:pic>
      <p:sp>
        <p:nvSpPr>
          <p:cNvPr id="18437" name="Oval 6"/>
          <p:cNvSpPr>
            <a:spLocks noChangeArrowheads="1"/>
          </p:cNvSpPr>
          <p:nvPr/>
        </p:nvSpPr>
        <p:spPr bwMode="auto">
          <a:xfrm>
            <a:off x="3352800" y="838200"/>
            <a:ext cx="3429000" cy="1143000"/>
          </a:xfrm>
          <a:prstGeom prst="ellipse">
            <a:avLst/>
          </a:prstGeom>
          <a:noFill/>
          <a:ln w="9525">
            <a:solidFill>
              <a:srgbClr val="0000FF"/>
            </a:solidFill>
            <a:round/>
            <a:headEnd/>
            <a:tailEnd/>
          </a:ln>
        </p:spPr>
        <p:txBody>
          <a:bodyPr wrap="none" anchor="ctr"/>
          <a:lstStyle/>
          <a:p>
            <a:endParaRPr lang="en-US"/>
          </a:p>
        </p:txBody>
      </p:sp>
      <p:sp>
        <p:nvSpPr>
          <p:cNvPr id="18438" name="Oval 7"/>
          <p:cNvSpPr>
            <a:spLocks noChangeArrowheads="1"/>
          </p:cNvSpPr>
          <p:nvPr/>
        </p:nvSpPr>
        <p:spPr bwMode="auto">
          <a:xfrm>
            <a:off x="0" y="3886200"/>
            <a:ext cx="3429000" cy="1143000"/>
          </a:xfrm>
          <a:prstGeom prst="ellipse">
            <a:avLst/>
          </a:prstGeom>
          <a:noFill/>
          <a:ln w="9525">
            <a:solidFill>
              <a:srgbClr val="0000FF"/>
            </a:solidFill>
            <a:round/>
            <a:headEnd/>
            <a:tailEnd/>
          </a:ln>
        </p:spPr>
        <p:txBody>
          <a:bodyPr wrap="none" anchor="ctr"/>
          <a:lstStyle/>
          <a:p>
            <a:endParaRPr lang="en-US"/>
          </a:p>
        </p:txBody>
      </p:sp>
      <p:sp>
        <p:nvSpPr>
          <p:cNvPr id="18439"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838200"/>
            <a:ext cx="8610600" cy="5638800"/>
          </a:xfrm>
        </p:spPr>
        <p:txBody>
          <a:bodyPr/>
          <a:lstStyle/>
          <a:p>
            <a:pPr>
              <a:buFont typeface="Wingdings" pitchFamily="2" charset="2"/>
              <a:buChar char="§"/>
              <a:defRPr/>
            </a:pPr>
            <a:r>
              <a:rPr lang="en-US" sz="1600" b="0" dirty="0" smtClean="0"/>
              <a:t>Reboot All Phones - Automatic Phone Upgrade </a:t>
            </a:r>
          </a:p>
          <a:p>
            <a:pPr marL="742950" lvl="1" indent="-285750">
              <a:buFont typeface="Wingdings" pitchFamily="2" charset="2"/>
              <a:buChar char="§"/>
              <a:defRPr/>
            </a:pPr>
            <a:r>
              <a:rPr lang="en-US" sz="1400" dirty="0" smtClean="0">
                <a:effectLst>
                  <a:outerShdw blurRad="38100" dist="38100" dir="2700000" algn="tl">
                    <a:srgbClr val="C0C0C0"/>
                  </a:outerShdw>
                </a:effectLst>
              </a:rPr>
              <a:t>All registered phones can be rebooted with one click</a:t>
            </a:r>
          </a:p>
          <a:p>
            <a:pPr marL="742950" lvl="1" indent="-285750">
              <a:buFont typeface="Wingdings" pitchFamily="2" charset="2"/>
              <a:buChar char="§"/>
              <a:defRPr/>
            </a:pPr>
            <a:r>
              <a:rPr lang="en-US" sz="1400" dirty="0" smtClean="0">
                <a:effectLst>
                  <a:outerShdw blurRad="38100" dist="38100" dir="2700000" algn="tl">
                    <a:srgbClr val="C0C0C0"/>
                  </a:outerShdw>
                </a:effectLst>
              </a:rPr>
              <a:t>Phones will be rebooted at a rate of six (6) per minute</a:t>
            </a:r>
          </a:p>
          <a:p>
            <a:pPr marL="742950" lvl="1" indent="-285750">
              <a:buFont typeface="Wingdings" pitchFamily="2" charset="2"/>
              <a:buChar char="§"/>
              <a:defRPr/>
            </a:pPr>
            <a:r>
              <a:rPr lang="en-US" sz="1400" dirty="0" smtClean="0">
                <a:effectLst>
                  <a:outerShdw blurRad="38100" dist="38100" dir="2700000" algn="tl">
                    <a:srgbClr val="C0C0C0"/>
                  </a:outerShdw>
                </a:effectLst>
              </a:rPr>
              <a:t>Available on the Handsets page, a new Reboot Phones page, and the Software Upgrade screen </a:t>
            </a:r>
          </a:p>
          <a:p>
            <a:pPr marL="742950" lvl="1" indent="-285750">
              <a:buFont typeface="Wingdings" pitchFamily="2" charset="2"/>
              <a:buChar char="§"/>
              <a:defRPr/>
            </a:pPr>
            <a:r>
              <a:rPr lang="en-US" sz="1400" dirty="0" smtClean="0">
                <a:effectLst>
                  <a:outerShdw blurRad="38100" dist="38100" dir="2700000" algn="tl">
                    <a:srgbClr val="C0C0C0"/>
                  </a:outerShdw>
                </a:effectLst>
              </a:rPr>
              <a:t>The option to automatically accept phone firmware upgrades eases the system software upgrade process. Phones will accept the firmware update five minutes after being rebooted - permitting the automatic update to be manually rejected if necessary</a:t>
            </a:r>
          </a:p>
          <a:p>
            <a:pPr>
              <a:buFont typeface="Wingdings" pitchFamily="2" charset="2"/>
              <a:buChar char="§"/>
              <a:defRPr/>
            </a:pPr>
            <a:endParaRPr lang="en-US" b="0" dirty="0" smtClean="0"/>
          </a:p>
        </p:txBody>
      </p:sp>
      <p:pic>
        <p:nvPicPr>
          <p:cNvPr id="19459" name="Picture 3"/>
          <p:cNvPicPr>
            <a:picLocks noChangeAspect="1" noChangeArrowheads="1"/>
          </p:cNvPicPr>
          <p:nvPr/>
        </p:nvPicPr>
        <p:blipFill>
          <a:blip r:embed="rId2" cstate="print"/>
          <a:srcRect/>
          <a:stretch>
            <a:fillRect/>
          </a:stretch>
        </p:blipFill>
        <p:spPr bwMode="auto">
          <a:xfrm>
            <a:off x="685800" y="2971800"/>
            <a:ext cx="7848600" cy="3276600"/>
          </a:xfrm>
          <a:prstGeom prst="rect">
            <a:avLst/>
          </a:prstGeom>
          <a:noFill/>
          <a:ln w="9525">
            <a:noFill/>
            <a:miter lim="800000"/>
            <a:headEnd/>
            <a:tailEnd/>
          </a:ln>
        </p:spPr>
      </p:pic>
      <p:sp>
        <p:nvSpPr>
          <p:cNvPr id="19460"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685800"/>
            <a:ext cx="8024813" cy="5562600"/>
          </a:xfrm>
        </p:spPr>
        <p:txBody>
          <a:bodyPr/>
          <a:lstStyle/>
          <a:p>
            <a:pPr>
              <a:buFont typeface="Wingdings" pitchFamily="2" charset="2"/>
              <a:buChar char="§"/>
              <a:defRPr/>
            </a:pPr>
            <a:r>
              <a:rPr lang="en-US" b="0" dirty="0" smtClean="0">
                <a:cs typeface="+mn-cs"/>
              </a:rPr>
              <a:t>Reboot Phones -Maintenance</a:t>
            </a:r>
            <a:endParaRPr lang="en-US" b="0" dirty="0">
              <a:cs typeface="+mn-cs"/>
            </a:endParaRPr>
          </a:p>
        </p:txBody>
      </p:sp>
      <p:pic>
        <p:nvPicPr>
          <p:cNvPr id="20483" name="Picture 2"/>
          <p:cNvPicPr>
            <a:picLocks noChangeAspect="1" noChangeArrowheads="1"/>
          </p:cNvPicPr>
          <p:nvPr/>
        </p:nvPicPr>
        <p:blipFill>
          <a:blip r:embed="rId2" cstate="print"/>
          <a:srcRect/>
          <a:stretch>
            <a:fillRect/>
          </a:stretch>
        </p:blipFill>
        <p:spPr bwMode="auto">
          <a:xfrm>
            <a:off x="381000" y="1371600"/>
            <a:ext cx="8229600" cy="4598988"/>
          </a:xfrm>
          <a:prstGeom prst="rect">
            <a:avLst/>
          </a:prstGeom>
          <a:noFill/>
          <a:ln w="9525">
            <a:noFill/>
            <a:miter lim="800000"/>
            <a:headEnd/>
            <a:tailEnd/>
          </a:ln>
        </p:spPr>
      </p:pic>
      <p:sp>
        <p:nvSpPr>
          <p:cNvPr id="20484" name="Oval 5"/>
          <p:cNvSpPr>
            <a:spLocks noChangeArrowheads="1"/>
          </p:cNvSpPr>
          <p:nvPr/>
        </p:nvSpPr>
        <p:spPr bwMode="auto">
          <a:xfrm>
            <a:off x="228600" y="5181600"/>
            <a:ext cx="3429000" cy="838200"/>
          </a:xfrm>
          <a:prstGeom prst="ellipse">
            <a:avLst/>
          </a:prstGeom>
          <a:noFill/>
          <a:ln w="9525">
            <a:solidFill>
              <a:srgbClr val="0000FF"/>
            </a:solidFill>
            <a:round/>
            <a:headEnd/>
            <a:tailEnd/>
          </a:ln>
        </p:spPr>
        <p:txBody>
          <a:bodyPr wrap="none" anchor="ctr"/>
          <a:lstStyle/>
          <a:p>
            <a:endParaRPr lang="en-US"/>
          </a:p>
        </p:txBody>
      </p:sp>
      <p:sp>
        <p:nvSpPr>
          <p:cNvPr id="20485" name="Oval 6"/>
          <p:cNvSpPr>
            <a:spLocks noChangeArrowheads="1"/>
          </p:cNvSpPr>
          <p:nvPr/>
        </p:nvSpPr>
        <p:spPr bwMode="auto">
          <a:xfrm>
            <a:off x="228600" y="4114800"/>
            <a:ext cx="5410200" cy="838200"/>
          </a:xfrm>
          <a:prstGeom prst="ellipse">
            <a:avLst/>
          </a:prstGeom>
          <a:noFill/>
          <a:ln w="9525">
            <a:solidFill>
              <a:srgbClr val="0000FF"/>
            </a:solidFill>
            <a:round/>
            <a:headEnd/>
            <a:tailEnd/>
          </a:ln>
        </p:spPr>
        <p:txBody>
          <a:bodyPr wrap="none" anchor="ctr"/>
          <a:lstStyle/>
          <a:p>
            <a:endParaRPr lang="en-US"/>
          </a:p>
        </p:txBody>
      </p:sp>
      <p:sp>
        <p:nvSpPr>
          <p:cNvPr id="20486"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3"/>
          <p:cNvSpPr>
            <a:spLocks noGrp="1" noChangeArrowheads="1"/>
          </p:cNvSpPr>
          <p:nvPr>
            <p:ph type="body" idx="1"/>
          </p:nvPr>
        </p:nvSpPr>
        <p:spPr>
          <a:xfrm>
            <a:off x="457200" y="1066800"/>
            <a:ext cx="8458200" cy="4191000"/>
          </a:xfrm>
        </p:spPr>
        <p:txBody>
          <a:bodyPr/>
          <a:lstStyle/>
          <a:p>
            <a:pPr eaLnBrk="1" hangingPunct="1">
              <a:buFont typeface="Wingdings" pitchFamily="2" charset="2"/>
              <a:buChar char="§"/>
              <a:defRPr/>
            </a:pPr>
            <a:r>
              <a:rPr lang="en-US" dirty="0" smtClean="0"/>
              <a:t>Improved E911 Support </a:t>
            </a:r>
          </a:p>
          <a:p>
            <a:pPr eaLnBrk="1" hangingPunct="1">
              <a:buFont typeface="Wingdings" pitchFamily="2" charset="2"/>
              <a:buNone/>
              <a:defRPr/>
            </a:pPr>
            <a:endParaRPr lang="en-US" sz="3200" dirty="0" smtClean="0"/>
          </a:p>
          <a:p>
            <a:pPr lvl="1" eaLnBrk="1" hangingPunct="1">
              <a:buFont typeface="Wingdings" pitchFamily="2" charset="2"/>
              <a:buChar char="§"/>
              <a:defRPr/>
            </a:pPr>
            <a:r>
              <a:rPr lang="en-US" dirty="0" smtClean="0"/>
              <a:t>Allows the creation of multiple E911 CID numbers  </a:t>
            </a:r>
          </a:p>
          <a:p>
            <a:pPr lvl="2" eaLnBrk="1" hangingPunct="1">
              <a:buFont typeface="Symbol" pitchFamily="18" charset="2"/>
              <a:buChar char=""/>
              <a:defRPr/>
            </a:pPr>
            <a:r>
              <a:rPr lang="en-US" dirty="0" smtClean="0"/>
              <a:t>Each E911 number will be configured with a phone number, service group, and location name.  </a:t>
            </a:r>
          </a:p>
          <a:p>
            <a:pPr lvl="2" eaLnBrk="1" hangingPunct="1">
              <a:buFont typeface="Symbol" pitchFamily="18" charset="2"/>
              <a:buChar char=""/>
              <a:defRPr/>
            </a:pPr>
            <a:r>
              <a:rPr lang="en-US" dirty="0" smtClean="0"/>
              <a:t>Handsets can then be assigned to the E911 number so that when the handset dials 911 the properly configured E911 phone number will be used for all outbound 911 calls.  </a:t>
            </a:r>
          </a:p>
          <a:p>
            <a:pPr lvl="1" eaLnBrk="1" hangingPunct="1">
              <a:buFont typeface="Wingdings" pitchFamily="2" charset="2"/>
              <a:buChar char="§"/>
              <a:defRPr/>
            </a:pPr>
            <a:r>
              <a:rPr lang="en-US" dirty="0" smtClean="0"/>
              <a:t>Benefit - Allows remote phones to setup accurate E911 information if they are located in different physical areas than the main server.</a:t>
            </a:r>
          </a:p>
        </p:txBody>
      </p:sp>
      <p:pic>
        <p:nvPicPr>
          <p:cNvPr id="21507" name="Picture 6" descr="ecdlogo"/>
          <p:cNvPicPr>
            <a:picLocks noChangeAspect="1" noChangeArrowheads="1"/>
          </p:cNvPicPr>
          <p:nvPr/>
        </p:nvPicPr>
        <p:blipFill>
          <a:blip r:embed="rId2" cstate="print"/>
          <a:srcRect/>
          <a:stretch>
            <a:fillRect/>
          </a:stretch>
        </p:blipFill>
        <p:spPr bwMode="auto">
          <a:xfrm>
            <a:off x="6629400" y="0"/>
            <a:ext cx="2373313" cy="2117725"/>
          </a:xfrm>
          <a:prstGeom prst="rect">
            <a:avLst/>
          </a:prstGeom>
          <a:noFill/>
          <a:ln w="9525">
            <a:noFill/>
            <a:miter lim="800000"/>
            <a:headEnd/>
            <a:tailEnd/>
          </a:ln>
        </p:spPr>
      </p:pic>
      <p:sp>
        <p:nvSpPr>
          <p:cNvPr id="21508" name="Title 1"/>
          <p:cNvSpPr>
            <a:spLocks/>
          </p:cNvSpPr>
          <p:nvPr/>
        </p:nvSpPr>
        <p:spPr bwMode="auto">
          <a:xfrm>
            <a:off x="457200" y="3048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9204_24x_00047"/>
          <p:cNvPicPr>
            <a:picLocks noChangeAspect="1" noChangeArrowheads="1"/>
          </p:cNvPicPr>
          <p:nvPr/>
        </p:nvPicPr>
        <p:blipFill>
          <a:blip r:embed="rId2" cstate="print"/>
          <a:srcRect/>
          <a:stretch>
            <a:fillRect/>
          </a:stretch>
        </p:blipFill>
        <p:spPr bwMode="auto">
          <a:xfrm>
            <a:off x="0" y="0"/>
            <a:ext cx="9448800" cy="7064375"/>
          </a:xfrm>
          <a:prstGeom prst="rect">
            <a:avLst/>
          </a:prstGeom>
          <a:noFill/>
          <a:ln w="9525">
            <a:noFill/>
            <a:miter lim="800000"/>
            <a:headEnd/>
            <a:tailEnd/>
          </a:ln>
        </p:spPr>
      </p:pic>
      <p:sp>
        <p:nvSpPr>
          <p:cNvPr id="293893" name="Text Box 5"/>
          <p:cNvSpPr txBox="1">
            <a:spLocks noChangeArrowheads="1"/>
          </p:cNvSpPr>
          <p:nvPr/>
        </p:nvSpPr>
        <p:spPr bwMode="auto">
          <a:xfrm>
            <a:off x="152400" y="381000"/>
            <a:ext cx="9220200" cy="708025"/>
          </a:xfrm>
          <a:prstGeom prst="rect">
            <a:avLst/>
          </a:prstGeom>
          <a:noFill/>
          <a:ln w="9525">
            <a:noFill/>
            <a:miter lim="800000"/>
            <a:headEnd/>
            <a:tailEnd/>
          </a:ln>
        </p:spPr>
        <p:txBody>
          <a:bodyPr>
            <a:spAutoFit/>
          </a:bodyPr>
          <a:lstStyle/>
          <a:p>
            <a:pPr algn="ctr" eaLnBrk="0" hangingPunct="0">
              <a:defRPr/>
            </a:pPr>
            <a:r>
              <a:rPr lang="en-US" i="1" dirty="0">
                <a:solidFill>
                  <a:schemeClr val="bg1"/>
                </a:solidFill>
                <a:latin typeface="+mj-lt"/>
              </a:rPr>
              <a:t>Bigger Simply </a:t>
            </a:r>
            <a:r>
              <a:rPr lang="en-US" i="1" u="sng" dirty="0">
                <a:solidFill>
                  <a:schemeClr val="bg1"/>
                </a:solidFill>
                <a:latin typeface="+mj-lt"/>
              </a:rPr>
              <a:t>is</a:t>
            </a:r>
            <a:r>
              <a:rPr lang="en-US" i="1" dirty="0">
                <a:solidFill>
                  <a:schemeClr val="bg1"/>
                </a:solidFill>
                <a:latin typeface="+mj-lt"/>
              </a:rPr>
              <a:t> Better</a:t>
            </a:r>
            <a:endParaRPr lang="en-US" dirty="0">
              <a:solidFill>
                <a:schemeClr val="bg1"/>
              </a:solidFill>
              <a:latin typeface="+mj-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93893"/>
                                        </p:tgtEl>
                                        <p:attrNameLst>
                                          <p:attrName>style.visibility</p:attrName>
                                        </p:attrNameLst>
                                      </p:cBhvr>
                                      <p:to>
                                        <p:strVal val="visible"/>
                                      </p:to>
                                    </p:set>
                                    <p:anim calcmode="lin" valueType="num">
                                      <p:cBhvr>
                                        <p:cTn id="7" dur="1000" fill="hold"/>
                                        <p:tgtEl>
                                          <p:spTgt spid="293893"/>
                                        </p:tgtEl>
                                        <p:attrNameLst>
                                          <p:attrName>ppt_w</p:attrName>
                                        </p:attrNameLst>
                                      </p:cBhvr>
                                      <p:tavLst>
                                        <p:tav tm="0">
                                          <p:val>
                                            <p:fltVal val="0"/>
                                          </p:val>
                                        </p:tav>
                                        <p:tav tm="100000">
                                          <p:val>
                                            <p:strVal val="#ppt_w"/>
                                          </p:val>
                                        </p:tav>
                                      </p:tavLst>
                                    </p:anim>
                                    <p:anim calcmode="lin" valueType="num">
                                      <p:cBhvr>
                                        <p:cTn id="8" dur="1000" fill="hold"/>
                                        <p:tgtEl>
                                          <p:spTgt spid="293893"/>
                                        </p:tgtEl>
                                        <p:attrNameLst>
                                          <p:attrName>ppt_h</p:attrName>
                                        </p:attrNameLst>
                                      </p:cBhvr>
                                      <p:tavLst>
                                        <p:tav tm="0">
                                          <p:val>
                                            <p:fltVal val="0"/>
                                          </p:val>
                                        </p:tav>
                                        <p:tav tm="100000">
                                          <p:val>
                                            <p:strVal val="#ppt_h"/>
                                          </p:val>
                                        </p:tav>
                                      </p:tavLst>
                                    </p:anim>
                                    <p:anim calcmode="lin" valueType="num">
                                      <p:cBhvr>
                                        <p:cTn id="9" dur="1000" fill="hold"/>
                                        <p:tgtEl>
                                          <p:spTgt spid="29389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38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914400"/>
            <a:ext cx="5105400" cy="4648200"/>
          </a:xfrm>
        </p:spPr>
        <p:txBody>
          <a:bodyPr/>
          <a:lstStyle/>
          <a:p>
            <a:pPr>
              <a:buFont typeface="Wingdings" pitchFamily="2" charset="2"/>
              <a:buChar char="§"/>
              <a:defRPr/>
            </a:pPr>
            <a:r>
              <a:rPr lang="en-US" sz="2400" b="0" dirty="0" smtClean="0"/>
              <a:t>New section on Admin page</a:t>
            </a:r>
          </a:p>
          <a:p>
            <a:pPr>
              <a:buFont typeface="Wingdings" pitchFamily="2" charset="2"/>
              <a:buNone/>
              <a:defRPr/>
            </a:pPr>
            <a:endParaRPr lang="en-US" dirty="0" smtClean="0"/>
          </a:p>
        </p:txBody>
      </p:sp>
      <p:pic>
        <p:nvPicPr>
          <p:cNvPr id="22531" name="Picture 3"/>
          <p:cNvPicPr>
            <a:picLocks noGrp="1" noChangeAspect="1" noChangeArrowheads="1"/>
          </p:cNvPicPr>
          <p:nvPr>
            <p:ph sz="half" idx="2"/>
          </p:nvPr>
        </p:nvPicPr>
        <p:blipFill>
          <a:blip r:embed="rId2" cstate="print"/>
          <a:srcRect/>
          <a:stretch>
            <a:fillRect/>
          </a:stretch>
        </p:blipFill>
        <p:spPr>
          <a:xfrm>
            <a:off x="2286000" y="1524000"/>
            <a:ext cx="4552950" cy="4691063"/>
          </a:xfrm>
        </p:spPr>
      </p:pic>
      <p:sp>
        <p:nvSpPr>
          <p:cNvPr id="22532" name="Title 1"/>
          <p:cNvSpPr>
            <a:spLocks/>
          </p:cNvSpPr>
          <p:nvPr/>
        </p:nvSpPr>
        <p:spPr bwMode="auto">
          <a:xfrm>
            <a:off x="457200" y="3048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001000" cy="304800"/>
          </a:xfrm>
        </p:spPr>
        <p:txBody>
          <a:bodyPr/>
          <a:lstStyle/>
          <a:p>
            <a:r>
              <a:rPr lang="en-US" sz="3600" smtClean="0"/>
              <a:t>7.2 Software</a:t>
            </a:r>
          </a:p>
        </p:txBody>
      </p:sp>
      <p:pic>
        <p:nvPicPr>
          <p:cNvPr id="23555" name="Picture 2"/>
          <p:cNvPicPr>
            <a:picLocks noGrp="1" noChangeAspect="1" noChangeArrowheads="1"/>
          </p:cNvPicPr>
          <p:nvPr>
            <p:ph sz="half" idx="2"/>
          </p:nvPr>
        </p:nvPicPr>
        <p:blipFill>
          <a:blip r:embed="rId2" cstate="print"/>
          <a:srcRect/>
          <a:stretch>
            <a:fillRect/>
          </a:stretch>
        </p:blipFill>
        <p:spPr>
          <a:xfrm>
            <a:off x="152400" y="838200"/>
            <a:ext cx="8763000" cy="2322513"/>
          </a:xfrm>
        </p:spPr>
      </p:pic>
      <p:pic>
        <p:nvPicPr>
          <p:cNvPr id="23556" name="Picture 3"/>
          <p:cNvPicPr>
            <a:picLocks noChangeAspect="1" noChangeArrowheads="1"/>
          </p:cNvPicPr>
          <p:nvPr/>
        </p:nvPicPr>
        <p:blipFill>
          <a:blip r:embed="rId3" cstate="print"/>
          <a:srcRect/>
          <a:stretch>
            <a:fillRect/>
          </a:stretch>
        </p:blipFill>
        <p:spPr bwMode="auto">
          <a:xfrm>
            <a:off x="152400" y="3276600"/>
            <a:ext cx="8763000" cy="26987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print"/>
          <a:srcRect/>
          <a:stretch>
            <a:fillRect/>
          </a:stretch>
        </p:blipFill>
        <p:spPr bwMode="auto">
          <a:xfrm>
            <a:off x="304800" y="838200"/>
            <a:ext cx="8661400" cy="2733675"/>
          </a:xfrm>
          <a:prstGeom prst="rect">
            <a:avLst/>
          </a:prstGeom>
          <a:noFill/>
          <a:ln w="9525">
            <a:noFill/>
            <a:miter lim="800000"/>
            <a:headEnd/>
            <a:tailEnd/>
          </a:ln>
        </p:spPr>
      </p:pic>
      <p:pic>
        <p:nvPicPr>
          <p:cNvPr id="24579" name="Picture 4"/>
          <p:cNvPicPr>
            <a:picLocks noChangeAspect="1" noChangeArrowheads="1"/>
          </p:cNvPicPr>
          <p:nvPr/>
        </p:nvPicPr>
        <p:blipFill>
          <a:blip r:embed="rId3" cstate="print"/>
          <a:srcRect/>
          <a:stretch>
            <a:fillRect/>
          </a:stretch>
        </p:blipFill>
        <p:spPr bwMode="auto">
          <a:xfrm>
            <a:off x="457200" y="3810000"/>
            <a:ext cx="8343900" cy="2384425"/>
          </a:xfrm>
          <a:prstGeom prst="rect">
            <a:avLst/>
          </a:prstGeom>
          <a:noFill/>
          <a:ln w="9525">
            <a:noFill/>
            <a:miter lim="800000"/>
            <a:headEnd/>
            <a:tailEnd/>
          </a:ln>
        </p:spPr>
      </p:pic>
      <p:sp>
        <p:nvSpPr>
          <p:cNvPr id="24580"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04800" y="914400"/>
            <a:ext cx="8686800" cy="2295525"/>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304800" y="3505200"/>
            <a:ext cx="8610600" cy="2532063"/>
          </a:xfrm>
          <a:prstGeom prst="rect">
            <a:avLst/>
          </a:prstGeom>
          <a:noFill/>
          <a:ln w="9525">
            <a:noFill/>
            <a:miter lim="800000"/>
            <a:headEnd/>
            <a:tailEnd/>
          </a:ln>
        </p:spPr>
      </p:pic>
      <p:sp>
        <p:nvSpPr>
          <p:cNvPr id="25604"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cstate="print"/>
          <a:srcRect/>
          <a:stretch>
            <a:fillRect/>
          </a:stretch>
        </p:blipFill>
        <p:spPr bwMode="auto">
          <a:xfrm>
            <a:off x="457200" y="1066800"/>
            <a:ext cx="8382000" cy="3919538"/>
          </a:xfrm>
          <a:prstGeom prst="rect">
            <a:avLst/>
          </a:prstGeom>
          <a:noFill/>
          <a:ln w="9525">
            <a:noFill/>
            <a:miter lim="800000"/>
            <a:headEnd/>
            <a:tailEnd/>
          </a:ln>
        </p:spPr>
      </p:pic>
      <p:sp>
        <p:nvSpPr>
          <p:cNvPr id="26627"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533400" y="838200"/>
            <a:ext cx="8153400" cy="4724400"/>
          </a:xfrm>
        </p:spPr>
        <p:txBody>
          <a:bodyPr/>
          <a:lstStyle/>
          <a:p>
            <a:pPr eaLnBrk="1" hangingPunct="1">
              <a:buFont typeface="Wingdings" pitchFamily="2" charset="2"/>
              <a:buChar char="§"/>
            </a:pPr>
            <a:r>
              <a:rPr lang="en-US" smtClean="0">
                <a:effectLst/>
              </a:rPr>
              <a:t>Multi-site statistics and diagnostics </a:t>
            </a:r>
          </a:p>
          <a:p>
            <a:pPr lvl="1" eaLnBrk="1" hangingPunct="1">
              <a:buFont typeface="Wingdings" pitchFamily="2" charset="2"/>
              <a:buChar char="§"/>
            </a:pPr>
            <a:r>
              <a:rPr lang="en-US" smtClean="0"/>
              <a:t>Display the amount of traffic between sites in a multi-site network  </a:t>
            </a:r>
          </a:p>
          <a:p>
            <a:pPr lvl="2" eaLnBrk="1" hangingPunct="1">
              <a:buFont typeface="Wingdings" pitchFamily="2" charset="2"/>
              <a:buChar char="§"/>
            </a:pPr>
            <a:r>
              <a:rPr lang="en-US" sz="2000" smtClean="0"/>
              <a:t>Administrators can now determine what can minimize WAN traffic  </a:t>
            </a:r>
          </a:p>
          <a:p>
            <a:pPr lvl="2" eaLnBrk="1" hangingPunct="1">
              <a:buFont typeface="Wingdings" pitchFamily="2" charset="2"/>
              <a:buChar char="§"/>
            </a:pPr>
            <a:r>
              <a:rPr lang="en-US" sz="2000" smtClean="0"/>
              <a:t>Installers can test multi-site functionality between different sites  </a:t>
            </a:r>
          </a:p>
          <a:p>
            <a:pPr lvl="2" eaLnBrk="1" hangingPunct="1">
              <a:buFont typeface="Wingdings" pitchFamily="2" charset="2"/>
              <a:buChar char="§"/>
            </a:pPr>
            <a:r>
              <a:rPr lang="en-US" sz="2000" smtClean="0"/>
              <a:t>Reduce installation time </a:t>
            </a:r>
          </a:p>
          <a:p>
            <a:pPr lvl="3" eaLnBrk="1" hangingPunct="1"/>
            <a:r>
              <a:rPr lang="en-US" sz="1800" smtClean="0"/>
              <a:t>Software would allow a test of all the different mechanisms</a:t>
            </a:r>
          </a:p>
          <a:p>
            <a:pPr marL="2057400" lvl="4" indent="-228600" eaLnBrk="1" hangingPunct="1"/>
            <a:r>
              <a:rPr lang="en-US" sz="1800" smtClean="0"/>
              <a:t>BLF, voicemail, sip, data traffic </a:t>
            </a:r>
          </a:p>
          <a:p>
            <a:pPr lvl="3" eaLnBrk="1" hangingPunct="1"/>
            <a:r>
              <a:rPr lang="en-US" sz="1800" smtClean="0"/>
              <a:t>No longer have to be tested manually by the installer</a:t>
            </a:r>
          </a:p>
        </p:txBody>
      </p:sp>
      <p:sp>
        <p:nvSpPr>
          <p:cNvPr id="27651"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cstate="print"/>
          <a:srcRect/>
          <a:stretch>
            <a:fillRect/>
          </a:stretch>
        </p:blipFill>
        <p:spPr bwMode="auto">
          <a:xfrm>
            <a:off x="2209800" y="1371600"/>
            <a:ext cx="4872038" cy="4648200"/>
          </a:xfrm>
          <a:prstGeom prst="rect">
            <a:avLst/>
          </a:prstGeom>
          <a:noFill/>
          <a:ln w="9525">
            <a:noFill/>
            <a:miter lim="800000"/>
            <a:headEnd/>
            <a:tailEnd/>
          </a:ln>
        </p:spPr>
      </p:pic>
      <p:sp>
        <p:nvSpPr>
          <p:cNvPr id="8" name="Content Placeholder 7"/>
          <p:cNvSpPr>
            <a:spLocks noGrp="1"/>
          </p:cNvSpPr>
          <p:nvPr>
            <p:ph idx="1"/>
          </p:nvPr>
        </p:nvSpPr>
        <p:spPr>
          <a:xfrm>
            <a:off x="609600" y="685800"/>
            <a:ext cx="6411913" cy="4572000"/>
          </a:xfrm>
        </p:spPr>
        <p:txBody>
          <a:bodyPr/>
          <a:lstStyle/>
          <a:p>
            <a:pPr>
              <a:buFont typeface="Wingdings" pitchFamily="2" charset="2"/>
              <a:buNone/>
              <a:defRPr/>
            </a:pPr>
            <a:r>
              <a:rPr lang="en-US" b="0" dirty="0" smtClean="0"/>
              <a:t> Multi-site statistics and diagnostics</a:t>
            </a:r>
          </a:p>
          <a:p>
            <a:pPr>
              <a:buFont typeface="Wingdings" pitchFamily="2" charset="2"/>
              <a:buNone/>
              <a:defRPr/>
            </a:pPr>
            <a:endParaRPr lang="en-US" b="0" dirty="0" smtClean="0"/>
          </a:p>
        </p:txBody>
      </p:sp>
      <p:sp>
        <p:nvSpPr>
          <p:cNvPr id="28676"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381000" y="762000"/>
            <a:ext cx="8534400" cy="5227638"/>
          </a:xfrm>
          <a:prstGeom prst="rect">
            <a:avLst/>
          </a:prstGeom>
          <a:noFill/>
          <a:ln w="9525">
            <a:noFill/>
            <a:miter lim="800000"/>
            <a:headEnd/>
            <a:tailEnd/>
          </a:ln>
        </p:spPr>
      </p:pic>
      <p:sp>
        <p:nvSpPr>
          <p:cNvPr id="29699"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457200" y="762000"/>
            <a:ext cx="8382000" cy="4975225"/>
          </a:xfrm>
          <a:prstGeom prst="rect">
            <a:avLst/>
          </a:prstGeom>
          <a:noFill/>
          <a:ln w="9525">
            <a:noFill/>
            <a:miter lim="800000"/>
            <a:headEnd/>
            <a:tailEnd/>
          </a:ln>
        </p:spPr>
      </p:pic>
      <p:sp>
        <p:nvSpPr>
          <p:cNvPr id="30723"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533400" y="762000"/>
            <a:ext cx="8024813" cy="5334000"/>
          </a:xfrm>
        </p:spPr>
        <p:txBody>
          <a:bodyPr/>
          <a:lstStyle/>
          <a:p>
            <a:pPr>
              <a:buSzPct val="92000"/>
              <a:buFont typeface="Wingdings" pitchFamily="2" charset="2"/>
              <a:buChar char="§"/>
              <a:defRPr/>
            </a:pPr>
            <a:r>
              <a:rPr lang="en-US" sz="1600" b="0" dirty="0" smtClean="0"/>
              <a:t>Call Recording Permission – Call Assistant 2.3.8 or higher can record calls only if granted permission by the Allworx server. The permission setting can be found on the User configuration and User Template pages</a:t>
            </a:r>
            <a:endParaRPr lang="en-US" b="0" dirty="0" smtClean="0"/>
          </a:p>
          <a:p>
            <a:pPr>
              <a:buFont typeface="Wingdings" pitchFamily="2" charset="2"/>
              <a:buNone/>
              <a:defRPr/>
            </a:pPr>
            <a:endParaRPr lang="en-US" b="0" dirty="0" smtClean="0"/>
          </a:p>
          <a:p>
            <a:pPr>
              <a:buFont typeface="Wingdings" pitchFamily="2" charset="2"/>
              <a:buNone/>
              <a:defRPr/>
            </a:pPr>
            <a:endParaRPr lang="en-US" b="0" dirty="0" smtClean="0"/>
          </a:p>
        </p:txBody>
      </p:sp>
      <p:pic>
        <p:nvPicPr>
          <p:cNvPr id="31747" name="Picture 3"/>
          <p:cNvPicPr>
            <a:picLocks noChangeAspect="1" noChangeArrowheads="1"/>
          </p:cNvPicPr>
          <p:nvPr/>
        </p:nvPicPr>
        <p:blipFill>
          <a:blip r:embed="rId2" cstate="print"/>
          <a:srcRect/>
          <a:stretch>
            <a:fillRect/>
          </a:stretch>
        </p:blipFill>
        <p:spPr bwMode="auto">
          <a:xfrm>
            <a:off x="533400" y="1676400"/>
            <a:ext cx="8232775" cy="4252913"/>
          </a:xfrm>
          <a:prstGeom prst="rect">
            <a:avLst/>
          </a:prstGeom>
          <a:noFill/>
          <a:ln w="9525">
            <a:noFill/>
            <a:miter lim="800000"/>
            <a:headEnd/>
            <a:tailEnd/>
          </a:ln>
        </p:spPr>
      </p:pic>
      <p:sp>
        <p:nvSpPr>
          <p:cNvPr id="31748"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48XRack_Front_34_00001"/>
          <p:cNvPicPr>
            <a:picLocks noChangeAspect="1" noChangeArrowheads="1"/>
          </p:cNvPicPr>
          <p:nvPr/>
        </p:nvPicPr>
        <p:blipFill>
          <a:blip r:embed="rId2" cstate="print"/>
          <a:srcRect/>
          <a:stretch>
            <a:fillRect/>
          </a:stretch>
        </p:blipFill>
        <p:spPr bwMode="auto">
          <a:xfrm>
            <a:off x="533400" y="228600"/>
            <a:ext cx="8229600" cy="5867400"/>
          </a:xfrm>
          <a:prstGeom prst="rect">
            <a:avLst/>
          </a:prstGeom>
          <a:noFill/>
          <a:ln w="9525">
            <a:noFill/>
            <a:miter lim="800000"/>
            <a:headEnd/>
            <a:tailEnd/>
          </a:ln>
        </p:spPr>
      </p:pic>
      <p:sp>
        <p:nvSpPr>
          <p:cNvPr id="5123" name="Text Box 5"/>
          <p:cNvSpPr txBox="1">
            <a:spLocks noChangeArrowheads="1"/>
          </p:cNvSpPr>
          <p:nvPr/>
        </p:nvSpPr>
        <p:spPr bwMode="auto">
          <a:xfrm>
            <a:off x="457200" y="685800"/>
            <a:ext cx="8077200" cy="579438"/>
          </a:xfrm>
          <a:prstGeom prst="rect">
            <a:avLst/>
          </a:prstGeom>
          <a:noFill/>
          <a:ln w="9525">
            <a:noFill/>
            <a:miter lim="800000"/>
            <a:headEnd/>
            <a:tailEnd/>
          </a:ln>
        </p:spPr>
        <p:txBody>
          <a:bodyPr>
            <a:spAutoFit/>
          </a:bodyPr>
          <a:lstStyle/>
          <a:p>
            <a:pPr eaLnBrk="0" hangingPunct="0"/>
            <a:r>
              <a:rPr lang="en-US" sz="3200"/>
              <a:t>Allworx Is Proud To Introduce The New 48x</a:t>
            </a:r>
          </a:p>
        </p:txBody>
      </p:sp>
      <p:sp>
        <p:nvSpPr>
          <p:cNvPr id="5124" name="Text Box 6"/>
          <p:cNvSpPr txBox="1">
            <a:spLocks noChangeArrowheads="1"/>
          </p:cNvSpPr>
          <p:nvPr/>
        </p:nvSpPr>
        <p:spPr bwMode="auto">
          <a:xfrm>
            <a:off x="15875" y="4876800"/>
            <a:ext cx="9128125" cy="946150"/>
          </a:xfrm>
          <a:prstGeom prst="rect">
            <a:avLst/>
          </a:prstGeom>
          <a:noFill/>
          <a:ln w="9525">
            <a:noFill/>
            <a:miter lim="800000"/>
            <a:headEnd/>
            <a:tailEnd/>
          </a:ln>
        </p:spPr>
        <p:txBody>
          <a:bodyPr>
            <a:spAutoFit/>
          </a:bodyPr>
          <a:lstStyle/>
          <a:p>
            <a:pPr algn="ctr" eaLnBrk="0" hangingPunct="0"/>
            <a:r>
              <a:rPr lang="en-US" sz="2800"/>
              <a:t>Smaller Form Factor</a:t>
            </a:r>
          </a:p>
          <a:p>
            <a:pPr algn="ctr" eaLnBrk="0" hangingPunct="0"/>
            <a:r>
              <a:rPr lang="en-US" sz="2800"/>
              <a:t>Significantly Increased Power and Performance</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457200" y="1524000"/>
            <a:ext cx="8382000" cy="4497388"/>
          </a:xfrm>
          <a:prstGeom prst="rect">
            <a:avLst/>
          </a:prstGeom>
          <a:noFill/>
          <a:ln w="9525">
            <a:noFill/>
            <a:miter lim="800000"/>
            <a:headEnd/>
            <a:tailEnd/>
          </a:ln>
        </p:spPr>
      </p:pic>
      <p:sp>
        <p:nvSpPr>
          <p:cNvPr id="11" name="Content Placeholder 10"/>
          <p:cNvSpPr>
            <a:spLocks noGrp="1"/>
          </p:cNvSpPr>
          <p:nvPr>
            <p:ph idx="1"/>
          </p:nvPr>
        </p:nvSpPr>
        <p:spPr>
          <a:xfrm>
            <a:off x="609600" y="609600"/>
            <a:ext cx="8024813" cy="5562600"/>
          </a:xfrm>
        </p:spPr>
        <p:txBody>
          <a:bodyPr/>
          <a:lstStyle/>
          <a:p>
            <a:pPr>
              <a:buFont typeface="Wingdings" pitchFamily="2" charset="2"/>
              <a:buChar char="§"/>
              <a:defRPr/>
            </a:pPr>
            <a:r>
              <a:rPr lang="en-US" sz="1600" dirty="0" smtClean="0">
                <a:effectLst/>
              </a:rPr>
              <a:t>Outside Lines “Apply to All” Option for Digital Line Channel Configuration</a:t>
            </a:r>
            <a:r>
              <a:rPr lang="en-US" sz="1600" dirty="0" smtClean="0"/>
              <a:t>  </a:t>
            </a:r>
          </a:p>
          <a:p>
            <a:pPr marL="742950" lvl="1" indent="-285750">
              <a:buFont typeface="Wingdings" pitchFamily="2" charset="2"/>
              <a:buNone/>
              <a:defRPr/>
            </a:pPr>
            <a:r>
              <a:rPr lang="en-US" sz="1400" dirty="0" smtClean="0"/>
              <a:t>	When configuring channels for Digital Lines, option permits the same configuration to be used for all channels. Simplifies setup of call routing.</a:t>
            </a:r>
            <a:r>
              <a:rPr lang="en-US" sz="1400" b="1" dirty="0" smtClean="0">
                <a:effectLst>
                  <a:outerShdw blurRad="38100" dist="38100" dir="2700000" algn="tl">
                    <a:srgbClr val="C0C0C0"/>
                  </a:outerShdw>
                </a:effectLst>
              </a:rPr>
              <a:t>      </a:t>
            </a:r>
            <a:endParaRPr lang="en-US" b="1" dirty="0" smtClean="0">
              <a:effectLst>
                <a:outerShdw blurRad="38100" dist="38100" dir="2700000" algn="tl">
                  <a:srgbClr val="C0C0C0"/>
                </a:outerShdw>
              </a:effectLst>
            </a:endParaRPr>
          </a:p>
        </p:txBody>
      </p:sp>
      <p:sp>
        <p:nvSpPr>
          <p:cNvPr id="32772" name="Title 1"/>
          <p:cNvSpPr>
            <a:spLocks/>
          </p:cNvSpPr>
          <p:nvPr/>
        </p:nvSpPr>
        <p:spPr bwMode="auto">
          <a:xfrm>
            <a:off x="457200" y="2286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Wingdings" pitchFamily="2" charset="2"/>
              <a:buChar char="§"/>
              <a:defRPr/>
            </a:pPr>
            <a:r>
              <a:rPr lang="en-US" dirty="0" smtClean="0">
                <a:effectLst/>
              </a:rPr>
              <a:t>Enhanced Phone Plug-N-Play</a:t>
            </a:r>
          </a:p>
          <a:p>
            <a:pPr lvl="1" eaLnBrk="1" hangingPunct="1">
              <a:buFont typeface="Wingdings" pitchFamily="2" charset="2"/>
              <a:buChar char="§"/>
              <a:defRPr/>
            </a:pPr>
            <a:r>
              <a:rPr lang="en-US" b="1" dirty="0" smtClean="0"/>
              <a:t>New Phone option – assign to a user </a:t>
            </a:r>
          </a:p>
          <a:p>
            <a:pPr lvl="1" eaLnBrk="1" hangingPunct="1">
              <a:buFont typeface="Times"/>
              <a:buNone/>
              <a:defRPr/>
            </a:pPr>
            <a:r>
              <a:rPr lang="en-US" b="1" dirty="0" smtClean="0"/>
              <a:t>   when first registered  </a:t>
            </a:r>
          </a:p>
          <a:p>
            <a:pPr marL="1143000" lvl="2" indent="-228600">
              <a:buFont typeface="Wingdings" pitchFamily="2" charset="2"/>
              <a:buChar char="§"/>
              <a:defRPr/>
            </a:pPr>
            <a:r>
              <a:rPr lang="en-US" sz="1600" dirty="0" smtClean="0"/>
              <a:t>When a new phone is connected to the system, an owner can be assigned or an existing Allworx phone can be replaced from menu choices on the phone. </a:t>
            </a:r>
          </a:p>
          <a:p>
            <a:pPr marL="1143000" lvl="2" indent="-228600">
              <a:buFont typeface="Wingdings" pitchFamily="2" charset="2"/>
              <a:buChar char="§"/>
              <a:defRPr/>
            </a:pPr>
            <a:r>
              <a:rPr lang="en-US" sz="1600" dirty="0" smtClean="0"/>
              <a:t>Phone replacement requires the phone administration password </a:t>
            </a:r>
            <a:r>
              <a:rPr lang="en-US" sz="1600" b="1" dirty="0" smtClean="0">
                <a:effectLst>
                  <a:outerShdw blurRad="38100" dist="38100" dir="2700000" algn="tl">
                    <a:srgbClr val="C0C0C0"/>
                  </a:outerShdw>
                </a:effectLst>
              </a:rPr>
              <a:t> </a:t>
            </a:r>
          </a:p>
          <a:p>
            <a:pPr>
              <a:buFont typeface="Wingdings" pitchFamily="2" charset="2"/>
              <a:buNone/>
              <a:defRPr/>
            </a:pPr>
            <a:endParaRPr lang="en-US" sz="2000" b="0" dirty="0" smtClean="0"/>
          </a:p>
          <a:p>
            <a:pPr lvl="1">
              <a:buFont typeface="Wingdings" pitchFamily="2" charset="2"/>
              <a:buChar char="§"/>
              <a:defRPr/>
            </a:pPr>
            <a:r>
              <a:rPr lang="en-US" sz="1800" b="1" dirty="0" smtClean="0"/>
              <a:t>This option is only available on phones that have been upgraded to the firmware contained in Release 7.2. </a:t>
            </a:r>
          </a:p>
          <a:p>
            <a:pPr marL="1143000" lvl="2" indent="-228600">
              <a:buFont typeface="Wingdings" pitchFamily="2" charset="2"/>
              <a:buChar char="§"/>
              <a:defRPr/>
            </a:pPr>
            <a:r>
              <a:rPr lang="en-US" sz="1600" dirty="0" smtClean="0"/>
              <a:t>When the system is upgraded to Release 7.2 for the first time, the feature will not be available. </a:t>
            </a:r>
          </a:p>
          <a:p>
            <a:pPr marL="1143000" lvl="2" indent="-228600">
              <a:buFont typeface="Wingdings" pitchFamily="2" charset="2"/>
              <a:buChar char="§"/>
              <a:defRPr/>
            </a:pPr>
            <a:r>
              <a:rPr lang="en-US" sz="1600" dirty="0" smtClean="0"/>
              <a:t>The capability is available during upgrades to subsequent server releases.</a:t>
            </a:r>
          </a:p>
          <a:p>
            <a:pPr>
              <a:buFont typeface="Wingdings" pitchFamily="2" charset="2"/>
              <a:buNone/>
              <a:defRPr/>
            </a:pPr>
            <a:r>
              <a:rPr lang="en-US" sz="2000" b="0" dirty="0" smtClean="0"/>
              <a:t> </a:t>
            </a:r>
          </a:p>
        </p:txBody>
      </p:sp>
      <p:pic>
        <p:nvPicPr>
          <p:cNvPr id="33795" name="Picture 5" descr="061007"/>
          <p:cNvPicPr>
            <a:picLocks noChangeAspect="1" noChangeArrowheads="1"/>
          </p:cNvPicPr>
          <p:nvPr/>
        </p:nvPicPr>
        <p:blipFill>
          <a:blip r:embed="rId2" cstate="print"/>
          <a:srcRect/>
          <a:stretch>
            <a:fillRect/>
          </a:stretch>
        </p:blipFill>
        <p:spPr bwMode="auto">
          <a:xfrm>
            <a:off x="6096000" y="152400"/>
            <a:ext cx="2857500" cy="1905000"/>
          </a:xfrm>
          <a:prstGeom prst="rect">
            <a:avLst/>
          </a:prstGeom>
          <a:noFill/>
          <a:ln w="9525">
            <a:noFill/>
            <a:miter lim="800000"/>
            <a:headEnd/>
            <a:tailEnd/>
          </a:ln>
        </p:spPr>
      </p:pic>
      <p:sp>
        <p:nvSpPr>
          <p:cNvPr id="33796" name="Title 1"/>
          <p:cNvSpPr>
            <a:spLocks/>
          </p:cNvSpPr>
          <p:nvPr/>
        </p:nvSpPr>
        <p:spPr bwMode="auto">
          <a:xfrm>
            <a:off x="457200" y="3048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sz="half" idx="1"/>
          </p:nvPr>
        </p:nvSpPr>
        <p:spPr>
          <a:xfrm>
            <a:off x="533400" y="838200"/>
            <a:ext cx="4572000" cy="4648200"/>
          </a:xfrm>
        </p:spPr>
        <p:txBody>
          <a:bodyPr/>
          <a:lstStyle/>
          <a:p>
            <a:pPr marL="381000" indent="-381000">
              <a:buFont typeface="Wingdings" pitchFamily="2" charset="2"/>
              <a:buChar char="§"/>
              <a:defRPr/>
            </a:pPr>
            <a:r>
              <a:rPr lang="en-US" sz="2400" b="0" dirty="0" smtClean="0"/>
              <a:t>ACD Enhancements</a:t>
            </a:r>
          </a:p>
          <a:p>
            <a:pPr marL="1219200" lvl="2" indent="-304800">
              <a:lnSpc>
                <a:spcPct val="100000"/>
              </a:lnSpc>
              <a:buSzPct val="75000"/>
              <a:buFont typeface="Wingdings" pitchFamily="2" charset="2"/>
              <a:buAutoNum type="arabicPeriod"/>
              <a:defRPr/>
            </a:pPr>
            <a:r>
              <a:rPr lang="en-US" dirty="0" smtClean="0"/>
              <a:t>Busy Handset</a:t>
            </a:r>
          </a:p>
          <a:p>
            <a:pPr marL="1219200" lvl="2" indent="-304800">
              <a:lnSpc>
                <a:spcPct val="100000"/>
              </a:lnSpc>
              <a:buSzPct val="75000"/>
              <a:buFont typeface="Wingdings" pitchFamily="2" charset="2"/>
              <a:buAutoNum type="arabicPeriod"/>
              <a:defRPr/>
            </a:pPr>
            <a:r>
              <a:rPr lang="en-US" dirty="0" smtClean="0"/>
              <a:t>Temporary Logout</a:t>
            </a:r>
          </a:p>
          <a:p>
            <a:pPr marL="1219200" lvl="2" indent="-304800">
              <a:lnSpc>
                <a:spcPct val="100000"/>
              </a:lnSpc>
              <a:buSzPct val="75000"/>
              <a:buFont typeface="Wingdings" pitchFamily="2" charset="2"/>
              <a:buAutoNum type="arabicPeriod"/>
              <a:defRPr/>
            </a:pPr>
            <a:r>
              <a:rPr lang="en-US" dirty="0" smtClean="0"/>
              <a:t>All Agents Busy</a:t>
            </a:r>
          </a:p>
          <a:p>
            <a:pPr marL="1219200" lvl="2" indent="-304800">
              <a:lnSpc>
                <a:spcPct val="100000"/>
              </a:lnSpc>
              <a:buSzPct val="75000"/>
              <a:buFont typeface="Wingdings" pitchFamily="2" charset="2"/>
              <a:buAutoNum type="arabicPeriod"/>
              <a:defRPr/>
            </a:pPr>
            <a:r>
              <a:rPr lang="en-US" dirty="0" smtClean="0"/>
              <a:t>Display ACD queue description</a:t>
            </a:r>
            <a:endParaRPr lang="en-US" b="1" dirty="0" smtClean="0">
              <a:effectLst>
                <a:outerShdw blurRad="38100" dist="38100" dir="2700000" algn="tl">
                  <a:srgbClr val="C0C0C0"/>
                </a:outerShdw>
              </a:effectLst>
            </a:endParaRPr>
          </a:p>
        </p:txBody>
      </p:sp>
      <p:sp>
        <p:nvSpPr>
          <p:cNvPr id="5" name="Content Placeholder 4"/>
          <p:cNvSpPr>
            <a:spLocks noGrp="1"/>
          </p:cNvSpPr>
          <p:nvPr>
            <p:ph sz="half" idx="2"/>
          </p:nvPr>
        </p:nvSpPr>
        <p:spPr/>
        <p:txBody>
          <a:bodyPr/>
          <a:lstStyle/>
          <a:p>
            <a:pPr>
              <a:buFont typeface="Wingdings" pitchFamily="2" charset="2"/>
              <a:buNone/>
              <a:defRPr/>
            </a:pPr>
            <a:r>
              <a:rPr lang="en-US" dirty="0" smtClean="0">
                <a:cs typeface="+mn-cs"/>
              </a:rPr>
              <a:t> </a:t>
            </a:r>
            <a:endParaRPr lang="en-US" dirty="0">
              <a:cs typeface="+mn-cs"/>
            </a:endParaRPr>
          </a:p>
        </p:txBody>
      </p:sp>
      <p:pic>
        <p:nvPicPr>
          <p:cNvPr id="34820" name="Picture 10" descr="CallDistributionBox_ppt_1"/>
          <p:cNvPicPr>
            <a:picLocks noChangeAspect="1" noChangeArrowheads="1"/>
          </p:cNvPicPr>
          <p:nvPr/>
        </p:nvPicPr>
        <p:blipFill>
          <a:blip r:embed="rId2" cstate="print"/>
          <a:srcRect/>
          <a:stretch>
            <a:fillRect/>
          </a:stretch>
        </p:blipFill>
        <p:spPr bwMode="auto">
          <a:xfrm>
            <a:off x="4953000" y="914400"/>
            <a:ext cx="3171825" cy="4343400"/>
          </a:xfrm>
          <a:prstGeom prst="rect">
            <a:avLst/>
          </a:prstGeom>
          <a:noFill/>
          <a:ln w="9525">
            <a:noFill/>
            <a:miter lim="800000"/>
            <a:headEnd/>
            <a:tailEnd/>
          </a:ln>
        </p:spPr>
      </p:pic>
      <p:sp>
        <p:nvSpPr>
          <p:cNvPr id="34821" name="Title 1"/>
          <p:cNvSpPr>
            <a:spLocks/>
          </p:cNvSpPr>
          <p:nvPr/>
        </p:nvSpPr>
        <p:spPr bwMode="auto">
          <a:xfrm>
            <a:off x="457200" y="3048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533400" y="990600"/>
            <a:ext cx="8382000" cy="4495800"/>
          </a:xfrm>
        </p:spPr>
        <p:txBody>
          <a:bodyPr/>
          <a:lstStyle/>
          <a:p>
            <a:pPr marL="457200" indent="-457200">
              <a:buFont typeface="Wingdings" pitchFamily="2" charset="2"/>
              <a:buChar char="§"/>
              <a:defRPr/>
            </a:pPr>
            <a:r>
              <a:rPr lang="en-US" dirty="0" smtClean="0">
                <a:effectLst/>
              </a:rPr>
              <a:t>ACD Enhancements</a:t>
            </a:r>
          </a:p>
          <a:p>
            <a:pPr marL="1257300" lvl="2" indent="-342900">
              <a:lnSpc>
                <a:spcPct val="100000"/>
              </a:lnSpc>
              <a:buSzPct val="75000"/>
              <a:buFont typeface="Wingdings" pitchFamily="2" charset="2"/>
              <a:buAutoNum type="arabicPeriod"/>
              <a:defRPr/>
            </a:pPr>
            <a:r>
              <a:rPr lang="en-US" sz="2400" dirty="0" smtClean="0"/>
              <a:t>Busy Handset</a:t>
            </a:r>
          </a:p>
          <a:p>
            <a:pPr marL="1676400" lvl="3" indent="-304800">
              <a:lnSpc>
                <a:spcPct val="100000"/>
              </a:lnSpc>
              <a:defRPr/>
            </a:pPr>
            <a:r>
              <a:rPr lang="en-US" sz="2000" dirty="0" smtClean="0"/>
              <a:t>Prior to 7.2 calls from an ACD queue </a:t>
            </a:r>
          </a:p>
          <a:p>
            <a:pPr marL="1676400" lvl="3" indent="-304800">
              <a:lnSpc>
                <a:spcPct val="100000"/>
              </a:lnSpc>
              <a:buFont typeface="Wingdings" pitchFamily="2" charset="2"/>
              <a:buNone/>
              <a:defRPr/>
            </a:pPr>
            <a:r>
              <a:rPr lang="en-US" sz="2000" dirty="0" smtClean="0"/>
              <a:t>    would be distributed to the next available </a:t>
            </a:r>
          </a:p>
          <a:p>
            <a:pPr marL="1676400" lvl="3" indent="-304800">
              <a:lnSpc>
                <a:spcPct val="100000"/>
              </a:lnSpc>
              <a:buFont typeface="Wingdings" pitchFamily="2" charset="2"/>
              <a:buNone/>
              <a:defRPr/>
            </a:pPr>
            <a:r>
              <a:rPr lang="en-US" sz="2000" dirty="0" smtClean="0"/>
              <a:t>    agent even if the agent was on a non-ACD call. </a:t>
            </a:r>
          </a:p>
          <a:p>
            <a:pPr marL="1676400" lvl="3" indent="-304800">
              <a:lnSpc>
                <a:spcPct val="100000"/>
              </a:lnSpc>
              <a:defRPr/>
            </a:pPr>
            <a:r>
              <a:rPr lang="en-US" sz="2000" dirty="0" smtClean="0"/>
              <a:t>ACD queues can now be set to enable or disable distributing calls to a busy handset </a:t>
            </a:r>
          </a:p>
          <a:p>
            <a:pPr marL="1676400" lvl="3" indent="-304800">
              <a:lnSpc>
                <a:spcPct val="100000"/>
              </a:lnSpc>
              <a:defRPr/>
            </a:pPr>
            <a:r>
              <a:rPr lang="en-US" sz="2000" dirty="0" smtClean="0"/>
              <a:t>This setting is on a per ACD queue basis</a:t>
            </a:r>
          </a:p>
          <a:p>
            <a:pPr marL="1676400" lvl="3" indent="-304800">
              <a:lnSpc>
                <a:spcPct val="100000"/>
              </a:lnSpc>
              <a:defRPr/>
            </a:pPr>
            <a:r>
              <a:rPr lang="en-US" sz="2000" dirty="0" smtClean="0"/>
              <a:t> Default is to distribute calls to a busy handset</a:t>
            </a:r>
            <a:endParaRPr lang="en-US" sz="2000" b="1" dirty="0" smtClean="0">
              <a:effectLst>
                <a:outerShdw blurRad="38100" dist="38100" dir="2700000" algn="tl">
                  <a:srgbClr val="C0C0C0"/>
                </a:outerShdw>
              </a:effectLst>
            </a:endParaRPr>
          </a:p>
        </p:txBody>
      </p:sp>
      <p:pic>
        <p:nvPicPr>
          <p:cNvPr id="35843" name="Picture 10" descr="CallDistributionBox_ppt_1"/>
          <p:cNvPicPr>
            <a:picLocks noChangeAspect="1" noChangeArrowheads="1"/>
          </p:cNvPicPr>
          <p:nvPr/>
        </p:nvPicPr>
        <p:blipFill>
          <a:blip r:embed="rId2" cstate="print"/>
          <a:srcRect/>
          <a:stretch>
            <a:fillRect/>
          </a:stretch>
        </p:blipFill>
        <p:spPr bwMode="auto">
          <a:xfrm>
            <a:off x="6781800" y="0"/>
            <a:ext cx="2109788" cy="3048000"/>
          </a:xfrm>
          <a:prstGeom prst="rect">
            <a:avLst/>
          </a:prstGeom>
          <a:noFill/>
          <a:ln w="9525">
            <a:noFill/>
            <a:miter lim="800000"/>
            <a:headEnd/>
            <a:tailEnd/>
          </a:ln>
        </p:spPr>
      </p:pic>
      <p:sp>
        <p:nvSpPr>
          <p:cNvPr id="35844" name="Title 1"/>
          <p:cNvSpPr>
            <a:spLocks/>
          </p:cNvSpPr>
          <p:nvPr/>
        </p:nvSpPr>
        <p:spPr bwMode="auto">
          <a:xfrm>
            <a:off x="457200" y="381000"/>
            <a:ext cx="8001000" cy="304800"/>
          </a:xfrm>
          <a:prstGeom prst="rect">
            <a:avLst/>
          </a:prstGeom>
          <a:noFill/>
          <a:ln w="9525">
            <a:noFill/>
            <a:miter lim="800000"/>
            <a:headEnd/>
            <a:tailEnd/>
          </a:ln>
        </p:spPr>
        <p:txBody>
          <a:bodyPr anchor="ctr"/>
          <a:lstStyle/>
          <a:p>
            <a:pPr eaLnBrk="0" hangingPunct="0"/>
            <a:r>
              <a:rPr lang="en-US" sz="3600"/>
              <a:t>7.2 Software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001000" cy="609600"/>
          </a:xfrm>
        </p:spPr>
        <p:txBody>
          <a:bodyPr/>
          <a:lstStyle/>
          <a:p>
            <a:r>
              <a:rPr lang="en-US" sz="3600" smtClean="0"/>
              <a:t>7.2 Software</a:t>
            </a:r>
          </a:p>
        </p:txBody>
      </p:sp>
      <p:sp>
        <p:nvSpPr>
          <p:cNvPr id="36867" name="Rectangle 3"/>
          <p:cNvSpPr>
            <a:spLocks noGrp="1" noChangeArrowheads="1"/>
          </p:cNvSpPr>
          <p:nvPr>
            <p:ph type="body" idx="1"/>
          </p:nvPr>
        </p:nvSpPr>
        <p:spPr>
          <a:xfrm>
            <a:off x="609600" y="1143000"/>
            <a:ext cx="7772400" cy="4038600"/>
          </a:xfrm>
        </p:spPr>
        <p:txBody>
          <a:bodyPr/>
          <a:lstStyle/>
          <a:p>
            <a:pPr marL="457200" indent="-457200">
              <a:buFont typeface="Wingdings" pitchFamily="2" charset="2"/>
              <a:buChar char="§"/>
            </a:pPr>
            <a:r>
              <a:rPr lang="en-US" smtClean="0">
                <a:effectLst/>
              </a:rPr>
              <a:t>ACD Enhancements</a:t>
            </a:r>
          </a:p>
          <a:p>
            <a:pPr marL="781050" lvl="1" indent="-381000">
              <a:buFont typeface="Wingdings" pitchFamily="2" charset="2"/>
              <a:buAutoNum type="arabicPeriod" startAt="2"/>
            </a:pPr>
            <a:r>
              <a:rPr lang="en-US" smtClean="0"/>
              <a:t> </a:t>
            </a:r>
            <a:r>
              <a:rPr lang="en-US" sz="2400" smtClean="0"/>
              <a:t>All Agents Busy</a:t>
            </a:r>
          </a:p>
          <a:p>
            <a:pPr marL="1257300" lvl="2" indent="-342900">
              <a:buFont typeface="Wingdings" pitchFamily="2" charset="2"/>
              <a:buChar char="§"/>
            </a:pPr>
            <a:r>
              <a:rPr lang="en-US" sz="2000" smtClean="0"/>
              <a:t>ACD Queues can be configured to prevent callers from entering the queue if all agents are busy. The call will follow the defined call route set up for the queue. This can be used to immediately advance callers to be serviced by a backup queue.</a:t>
            </a:r>
            <a:endParaRPr lang="en-US" sz="2800" smtClean="0"/>
          </a:p>
        </p:txBody>
      </p:sp>
      <p:pic>
        <p:nvPicPr>
          <p:cNvPr id="36868" name="Picture 10" descr="CallDistributionBox_ppt_1"/>
          <p:cNvPicPr>
            <a:picLocks noChangeAspect="1" noChangeArrowheads="1"/>
          </p:cNvPicPr>
          <p:nvPr/>
        </p:nvPicPr>
        <p:blipFill>
          <a:blip r:embed="rId2" cstate="print"/>
          <a:srcRect/>
          <a:stretch>
            <a:fillRect/>
          </a:stretch>
        </p:blipFill>
        <p:spPr bwMode="auto">
          <a:xfrm>
            <a:off x="6781800" y="0"/>
            <a:ext cx="2109788"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001000" cy="609600"/>
          </a:xfrm>
        </p:spPr>
        <p:txBody>
          <a:bodyPr/>
          <a:lstStyle/>
          <a:p>
            <a:r>
              <a:rPr lang="en-US" sz="3600" smtClean="0"/>
              <a:t>7.2 Software</a:t>
            </a:r>
          </a:p>
        </p:txBody>
      </p:sp>
      <p:sp>
        <p:nvSpPr>
          <p:cNvPr id="312323" name="Rectangle 3"/>
          <p:cNvSpPr>
            <a:spLocks noGrp="1" noChangeArrowheads="1"/>
          </p:cNvSpPr>
          <p:nvPr>
            <p:ph type="body" idx="1"/>
          </p:nvPr>
        </p:nvSpPr>
        <p:spPr>
          <a:xfrm>
            <a:off x="457200" y="1143000"/>
            <a:ext cx="8077200" cy="4724400"/>
          </a:xfrm>
        </p:spPr>
        <p:txBody>
          <a:bodyPr/>
          <a:lstStyle/>
          <a:p>
            <a:pPr marL="457200" indent="-457200">
              <a:buFont typeface="Wingdings" pitchFamily="2" charset="2"/>
              <a:buChar char="§"/>
              <a:defRPr/>
            </a:pPr>
            <a:r>
              <a:rPr lang="en-US" dirty="0" smtClean="0"/>
              <a:t>ACD Enhancements</a:t>
            </a:r>
          </a:p>
          <a:p>
            <a:pPr marL="1257300" lvl="2" indent="-342900">
              <a:lnSpc>
                <a:spcPct val="100000"/>
              </a:lnSpc>
              <a:buSzPct val="75000"/>
              <a:buFont typeface="Wingdings" pitchFamily="2" charset="2"/>
              <a:buAutoNum type="arabicPeriod" startAt="3"/>
              <a:defRPr/>
            </a:pPr>
            <a:r>
              <a:rPr lang="en-US" sz="2400" dirty="0" smtClean="0"/>
              <a:t>Temporary Logout</a:t>
            </a:r>
          </a:p>
          <a:p>
            <a:pPr marL="1676400" lvl="3" indent="-304800">
              <a:lnSpc>
                <a:spcPct val="100000"/>
              </a:lnSpc>
              <a:defRPr/>
            </a:pPr>
            <a:r>
              <a:rPr lang="en-US" sz="2000" dirty="0" smtClean="0"/>
              <a:t>An agent can temporarily log out of all ACD queues using the ACD Appearance PFK </a:t>
            </a:r>
          </a:p>
          <a:p>
            <a:pPr marL="1676400" lvl="3" indent="-304800">
              <a:lnSpc>
                <a:spcPct val="100000"/>
              </a:lnSpc>
              <a:defRPr/>
            </a:pPr>
            <a:r>
              <a:rPr lang="en-US" sz="2000" dirty="0" smtClean="0"/>
              <a:t>When agents are logged into one or more queues they can press and release the PFK to put themselves into a "busy" state for the queue(s); the PFK will slowly blink red </a:t>
            </a:r>
          </a:p>
          <a:p>
            <a:pPr marL="1676400" lvl="3" indent="-304800">
              <a:lnSpc>
                <a:spcPct val="100000"/>
              </a:lnSpc>
              <a:defRPr/>
            </a:pPr>
            <a:r>
              <a:rPr lang="en-US" sz="2000" dirty="0" smtClean="0"/>
              <a:t>To “un-busy” themselves, the agent must again press and release the PFK; the PFK LED will turn off. </a:t>
            </a:r>
          </a:p>
          <a:p>
            <a:pPr marL="1676400" lvl="3" indent="-304800">
              <a:lnSpc>
                <a:spcPct val="100000"/>
              </a:lnSpc>
              <a:defRPr/>
            </a:pPr>
            <a:r>
              <a:rPr lang="en-US" sz="2000" dirty="0" smtClean="0"/>
              <a:t>Press and hold for five seconds will display the login screen</a:t>
            </a:r>
            <a:endParaRPr lang="en-US" sz="1800" dirty="0" smtClean="0"/>
          </a:p>
        </p:txBody>
      </p:sp>
      <p:pic>
        <p:nvPicPr>
          <p:cNvPr id="37892" name="Picture 10" descr="CallDistributionBox_ppt_1"/>
          <p:cNvPicPr>
            <a:picLocks noChangeAspect="1" noChangeArrowheads="1"/>
          </p:cNvPicPr>
          <p:nvPr/>
        </p:nvPicPr>
        <p:blipFill>
          <a:blip r:embed="rId2" cstate="print"/>
          <a:srcRect/>
          <a:stretch>
            <a:fillRect/>
          </a:stretch>
        </p:blipFill>
        <p:spPr bwMode="auto">
          <a:xfrm>
            <a:off x="6781800" y="0"/>
            <a:ext cx="2109788"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533400" y="152400"/>
            <a:ext cx="7924800" cy="762000"/>
          </a:xfrm>
        </p:spPr>
        <p:txBody>
          <a:bodyPr/>
          <a:lstStyle/>
          <a:p>
            <a:r>
              <a:rPr lang="en-US" sz="3600" smtClean="0"/>
              <a:t>7.2 Software</a:t>
            </a:r>
          </a:p>
        </p:txBody>
      </p:sp>
      <p:sp>
        <p:nvSpPr>
          <p:cNvPr id="38915" name="Rectangle 3"/>
          <p:cNvSpPr>
            <a:spLocks noGrp="1" noChangeArrowheads="1"/>
          </p:cNvSpPr>
          <p:nvPr>
            <p:ph idx="1"/>
          </p:nvPr>
        </p:nvSpPr>
        <p:spPr>
          <a:xfrm>
            <a:off x="762000" y="1143000"/>
            <a:ext cx="7391400" cy="3581400"/>
          </a:xfrm>
        </p:spPr>
        <p:txBody>
          <a:bodyPr/>
          <a:lstStyle/>
          <a:p>
            <a:pPr marL="457200" indent="-457200">
              <a:buFont typeface="Wingdings" pitchFamily="2" charset="2"/>
              <a:buChar char="§"/>
            </a:pPr>
            <a:r>
              <a:rPr lang="en-US" smtClean="0">
                <a:effectLst/>
              </a:rPr>
              <a:t>ACD Enhancements</a:t>
            </a:r>
          </a:p>
          <a:p>
            <a:pPr marL="1257300" lvl="2" indent="-342900">
              <a:buFont typeface="Wingdings" pitchFamily="2" charset="2"/>
              <a:buAutoNum type="arabicPeriod" startAt="4"/>
            </a:pPr>
            <a:r>
              <a:rPr lang="en-US" sz="2400" smtClean="0"/>
              <a:t>Display ACD queue description</a:t>
            </a:r>
          </a:p>
          <a:p>
            <a:pPr marL="1676400" lvl="3" indent="-304800"/>
            <a:r>
              <a:rPr lang="en-US" sz="2000" smtClean="0"/>
              <a:t>If agents are logged into more than one ACD queue, then the ACD queue description will be displayed on agents’ handsets when the ACD Appearance is ringing</a:t>
            </a:r>
          </a:p>
          <a:p>
            <a:pPr marL="781050" lvl="1" indent="-381000">
              <a:buFont typeface="Wingdings" pitchFamily="2" charset="2"/>
              <a:buChar char="§"/>
            </a:pPr>
            <a:endParaRPr lang="en-US" sz="2800" smtClean="0"/>
          </a:p>
          <a:p>
            <a:pPr marL="781050" lvl="1" indent="-381000">
              <a:buFont typeface="Times"/>
              <a:buNone/>
            </a:pPr>
            <a:endParaRPr lang="en-US" smtClean="0"/>
          </a:p>
          <a:p>
            <a:pPr marL="781050" lvl="1" indent="-381000">
              <a:buFont typeface="Times"/>
              <a:buNone/>
            </a:pPr>
            <a:endParaRPr lang="en-US" smtClean="0"/>
          </a:p>
        </p:txBody>
      </p:sp>
      <p:pic>
        <p:nvPicPr>
          <p:cNvPr id="38916" name="Picture 10" descr="CallDistributionBox_ppt_1"/>
          <p:cNvPicPr>
            <a:picLocks noChangeAspect="1" noChangeArrowheads="1"/>
          </p:cNvPicPr>
          <p:nvPr/>
        </p:nvPicPr>
        <p:blipFill>
          <a:blip r:embed="rId2" cstate="print"/>
          <a:srcRect/>
          <a:stretch>
            <a:fillRect/>
          </a:stretch>
        </p:blipFill>
        <p:spPr bwMode="auto">
          <a:xfrm>
            <a:off x="6781800" y="0"/>
            <a:ext cx="2109788" cy="2743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52400"/>
            <a:ext cx="8001000" cy="762000"/>
          </a:xfrm>
        </p:spPr>
        <p:txBody>
          <a:bodyPr/>
          <a:lstStyle/>
          <a:p>
            <a:r>
              <a:rPr lang="en-US" sz="3600" smtClean="0"/>
              <a:t>7.2 Software</a:t>
            </a:r>
          </a:p>
        </p:txBody>
      </p:sp>
      <p:sp>
        <p:nvSpPr>
          <p:cNvPr id="39939" name="Rectangle 3"/>
          <p:cNvSpPr>
            <a:spLocks noGrp="1" noChangeArrowheads="1"/>
          </p:cNvSpPr>
          <p:nvPr>
            <p:ph type="body" idx="1"/>
          </p:nvPr>
        </p:nvSpPr>
        <p:spPr>
          <a:xfrm>
            <a:off x="685800" y="1066800"/>
            <a:ext cx="7239000" cy="4648200"/>
          </a:xfrm>
        </p:spPr>
        <p:txBody>
          <a:bodyPr/>
          <a:lstStyle/>
          <a:p>
            <a:pPr lvl="1">
              <a:buFont typeface="Wingdings" pitchFamily="2" charset="2"/>
              <a:buChar char="§"/>
            </a:pPr>
            <a:r>
              <a:rPr lang="en-US" sz="2400" b="1" smtClean="0"/>
              <a:t>Phone SNMP support</a:t>
            </a:r>
          </a:p>
          <a:p>
            <a:pPr lvl="1">
              <a:buFont typeface="Wingdings" pitchFamily="2" charset="2"/>
              <a:buChar char="§"/>
            </a:pPr>
            <a:r>
              <a:rPr lang="en-US" sz="2400" b="1" smtClean="0"/>
              <a:t>Phone SNMP Agent  </a:t>
            </a:r>
          </a:p>
          <a:p>
            <a:pPr marL="1143000" lvl="2" indent="-228600">
              <a:buFont typeface="Wingdings" pitchFamily="2" charset="2"/>
              <a:buChar char="§"/>
            </a:pPr>
            <a:r>
              <a:rPr lang="en-US" sz="2000" smtClean="0"/>
              <a:t>A Simple Network Management Protocol (SNMP) Agent has been added to all Allworx IP phone models. This implementation supports the SNMP GET commands for the following Management Information Bases (MIBs): network services, system, interfaces, SIP-common, SIP-UA, IP, ICMP, TCP, UDP and SNMP. The agent provides the ability for both local and remote phones to be monitored via 3</a:t>
            </a:r>
            <a:r>
              <a:rPr lang="en-US" sz="2000" baseline="30000" smtClean="0"/>
              <a:t>rd</a:t>
            </a:r>
            <a:r>
              <a:rPr lang="en-US" sz="2000" smtClean="0"/>
              <a:t>-party SNMP management tools. Enable the SNMP agent for an Allworx phone from to the phone’s web administration interface.</a:t>
            </a:r>
          </a:p>
          <a:p>
            <a:pPr lvl="1">
              <a:buFont typeface="Times"/>
              <a:buNone/>
            </a:pPr>
            <a:endParaRPr lang="en-US" sz="2800" smtClean="0"/>
          </a:p>
        </p:txBody>
      </p:sp>
      <p:pic>
        <p:nvPicPr>
          <p:cNvPr id="39940" name="Picture 5"/>
          <p:cNvPicPr>
            <a:picLocks noChangeAspect="1" noChangeArrowheads="1"/>
          </p:cNvPicPr>
          <p:nvPr/>
        </p:nvPicPr>
        <p:blipFill>
          <a:blip r:embed="rId2" cstate="print"/>
          <a:srcRect/>
          <a:stretch>
            <a:fillRect/>
          </a:stretch>
        </p:blipFill>
        <p:spPr bwMode="auto">
          <a:xfrm>
            <a:off x="6858000" y="228600"/>
            <a:ext cx="1981200" cy="175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563562"/>
          </a:xfrm>
        </p:spPr>
        <p:txBody>
          <a:bodyPr/>
          <a:lstStyle/>
          <a:p>
            <a:r>
              <a:rPr lang="en-US" sz="3600" smtClean="0"/>
              <a:t>7.2 Software</a:t>
            </a:r>
          </a:p>
        </p:txBody>
      </p:sp>
      <p:sp>
        <p:nvSpPr>
          <p:cNvPr id="40963" name="Rectangle 3"/>
          <p:cNvSpPr>
            <a:spLocks noGrp="1" noChangeArrowheads="1"/>
          </p:cNvSpPr>
          <p:nvPr>
            <p:ph sz="half" idx="2"/>
          </p:nvPr>
        </p:nvSpPr>
        <p:spPr/>
        <p:txBody>
          <a:bodyPr/>
          <a:lstStyle/>
          <a:p>
            <a:pPr lvl="1">
              <a:buFont typeface="Wingdings" pitchFamily="2" charset="2"/>
              <a:buChar char="§"/>
            </a:pPr>
            <a:endParaRPr lang="en-US" sz="1800" smtClean="0"/>
          </a:p>
          <a:p>
            <a:pPr lvl="1">
              <a:buFont typeface="Times"/>
              <a:buNone/>
            </a:pPr>
            <a:endParaRPr lang="en-US" smtClean="0"/>
          </a:p>
        </p:txBody>
      </p:sp>
      <p:sp>
        <p:nvSpPr>
          <p:cNvPr id="10" name="Content Placeholder 9"/>
          <p:cNvSpPr>
            <a:spLocks noGrp="1"/>
          </p:cNvSpPr>
          <p:nvPr>
            <p:ph sz="quarter" idx="4"/>
          </p:nvPr>
        </p:nvSpPr>
        <p:spPr>
          <a:xfrm>
            <a:off x="609600" y="1219200"/>
            <a:ext cx="8001000" cy="3951288"/>
          </a:xfrm>
        </p:spPr>
        <p:txBody>
          <a:bodyPr/>
          <a:lstStyle/>
          <a:p>
            <a:pPr>
              <a:defRPr/>
            </a:pPr>
            <a:r>
              <a:rPr lang="en-US" sz="2000" b="0" dirty="0" smtClean="0">
                <a:effectLst/>
              </a:rPr>
              <a:t>Admin Page on WAN Interface - System Administration can be enabled on the WAN port of Allworx servers that are in any of the NAT/Firewall modes. This feature is enabled by clicking on the checkbox labeled </a:t>
            </a:r>
            <a:r>
              <a:rPr lang="en-US" sz="2000" b="0" dirty="0" smtClean="0">
                <a:solidFill>
                  <a:schemeClr val="accent1"/>
                </a:solidFill>
                <a:effectLst/>
              </a:rPr>
              <a:t>“Allow admin configuration on WAN interface,”</a:t>
            </a:r>
            <a:r>
              <a:rPr lang="en-US" sz="2000" b="0" dirty="0" smtClean="0">
                <a:effectLst/>
              </a:rPr>
              <a:t> on the Network Configuration page.</a:t>
            </a:r>
          </a:p>
          <a:p>
            <a:pPr>
              <a:buFont typeface="Wingdings" pitchFamily="2" charset="2"/>
              <a:buNone/>
              <a:defRPr/>
            </a:pPr>
            <a:r>
              <a:rPr lang="en-US" sz="2000" b="0" dirty="0" smtClean="0">
                <a:effectLst/>
              </a:rPr>
              <a:t> </a:t>
            </a:r>
          </a:p>
          <a:p>
            <a:pPr>
              <a:defRPr/>
            </a:pPr>
            <a:r>
              <a:rPr lang="en-US" sz="2000" b="0" dirty="0" smtClean="0">
                <a:effectLst/>
              </a:rPr>
              <a:t>This feature is not available when using a T1 port as the WAN interface.</a:t>
            </a:r>
          </a:p>
          <a:p>
            <a:pPr>
              <a:buFont typeface="Wingdings" pitchFamily="2" charset="2"/>
              <a:buNone/>
              <a:defRPr/>
            </a:pPr>
            <a:r>
              <a:rPr lang="en-US" sz="2000" b="0" dirty="0" smtClean="0"/>
              <a:t> </a:t>
            </a:r>
          </a:p>
          <a:p>
            <a:pPr>
              <a:defRPr/>
            </a:pPr>
            <a:endParaRPr lang="en-US" dirty="0"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533400" y="228600"/>
            <a:ext cx="8001000" cy="533400"/>
          </a:xfrm>
        </p:spPr>
        <p:txBody>
          <a:bodyPr/>
          <a:lstStyle/>
          <a:p>
            <a:r>
              <a:rPr lang="en-US" sz="3600" smtClean="0"/>
              <a:t>7.2 Software – Installation notes</a:t>
            </a:r>
          </a:p>
        </p:txBody>
      </p:sp>
      <p:sp>
        <p:nvSpPr>
          <p:cNvPr id="41987" name="Content Placeholder 7"/>
          <p:cNvSpPr>
            <a:spLocks noGrp="1"/>
          </p:cNvSpPr>
          <p:nvPr>
            <p:ph idx="1"/>
          </p:nvPr>
        </p:nvSpPr>
        <p:spPr>
          <a:xfrm>
            <a:off x="381000" y="990600"/>
            <a:ext cx="8305800" cy="4953000"/>
          </a:xfrm>
        </p:spPr>
        <p:txBody>
          <a:bodyPr/>
          <a:lstStyle/>
          <a:p>
            <a:r>
              <a:rPr lang="en-US" b="0" smtClean="0">
                <a:effectLst/>
              </a:rPr>
              <a:t>Installation Information </a:t>
            </a:r>
          </a:p>
          <a:p>
            <a:pPr marL="742950" lvl="1" indent="-285750"/>
            <a:r>
              <a:rPr lang="en-US" smtClean="0"/>
              <a:t>If upgrading from Release 7.0 or lower, you must first upgrade to Release 7.1. </a:t>
            </a:r>
          </a:p>
          <a:p>
            <a:pPr marL="1143000" lvl="2" indent="-228600"/>
            <a:r>
              <a:rPr lang="en-US" smtClean="0"/>
              <a:t>You cannot upgrade directly from Release 7.0 or lower to Release 7.2.</a:t>
            </a:r>
          </a:p>
          <a:p>
            <a:pPr marL="742950" lvl="1" indent="-285750"/>
            <a:r>
              <a:rPr lang="en-US" smtClean="0"/>
              <a:t>A Software Maintenance Feature Key must be installed on any system being upgraded to Release 7.2.</a:t>
            </a:r>
          </a:p>
          <a:p>
            <a:pPr marL="742950" lvl="1" indent="-285750"/>
            <a:r>
              <a:rPr lang="en-US" smtClean="0"/>
              <a:t>A new version of the Allworx Call Assistant software (2.3.8) is available and is required for compatibility with Release 7.2.</a:t>
            </a:r>
          </a:p>
          <a:p>
            <a:pPr marL="742950" lvl="1" indent="-285750"/>
            <a:r>
              <a:rPr lang="en-US" smtClean="0"/>
              <a:t>Release 7.2 for Allworx 10x servers is not yet available. </a:t>
            </a:r>
          </a:p>
          <a:p>
            <a:pPr marL="1143000" lvl="2" indent="-228600"/>
            <a:r>
              <a:rPr lang="en-US" smtClean="0"/>
              <a:t>Allworx 10x servers should run the highest 7.1 patch release until 7.2 for the 10x is released</a:t>
            </a:r>
            <a:endParaRPr lang="en-US" sz="2000" b="1"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228600"/>
            <a:ext cx="8153400" cy="609600"/>
          </a:xfrm>
        </p:spPr>
        <p:txBody>
          <a:bodyPr/>
          <a:lstStyle/>
          <a:p>
            <a:pPr eaLnBrk="1" hangingPunct="1"/>
            <a:r>
              <a:rPr lang="en-US" sz="3600" smtClean="0"/>
              <a:t>48x Quick Facts</a:t>
            </a:r>
          </a:p>
        </p:txBody>
      </p:sp>
      <p:sp>
        <p:nvSpPr>
          <p:cNvPr id="295939" name="Rectangle 3"/>
          <p:cNvSpPr>
            <a:spLocks noGrp="1" noChangeArrowheads="1"/>
          </p:cNvSpPr>
          <p:nvPr>
            <p:ph type="body" idx="1"/>
          </p:nvPr>
        </p:nvSpPr>
        <p:spPr>
          <a:xfrm>
            <a:off x="304800" y="990600"/>
            <a:ext cx="8610600" cy="4953000"/>
          </a:xfrm>
        </p:spPr>
        <p:txBody>
          <a:bodyPr/>
          <a:lstStyle/>
          <a:p>
            <a:pPr eaLnBrk="1" hangingPunct="1">
              <a:lnSpc>
                <a:spcPct val="90000"/>
              </a:lnSpc>
              <a:buFont typeface="Wingdings" pitchFamily="2" charset="2"/>
              <a:buChar char="§"/>
              <a:defRPr/>
            </a:pPr>
            <a:r>
              <a:rPr lang="en-US" dirty="0" smtClean="0">
                <a:cs typeface="+mn-cs"/>
              </a:rPr>
              <a:t>48x built on the solid foundation established by the 24x</a:t>
            </a:r>
          </a:p>
          <a:p>
            <a:pPr lvl="1" eaLnBrk="1" hangingPunct="1">
              <a:lnSpc>
                <a:spcPct val="110000"/>
              </a:lnSpc>
              <a:buFont typeface="Wingdings" pitchFamily="2" charset="2"/>
              <a:buChar char="§"/>
              <a:defRPr/>
            </a:pPr>
            <a:r>
              <a:rPr lang="en-US" dirty="0" smtClean="0"/>
              <a:t>Same existing feature keys as 24x</a:t>
            </a:r>
          </a:p>
          <a:p>
            <a:pPr lvl="1" eaLnBrk="1" hangingPunct="1">
              <a:lnSpc>
                <a:spcPct val="110000"/>
              </a:lnSpc>
              <a:buFont typeface="Wingdings" pitchFamily="2" charset="2"/>
              <a:buChar char="§"/>
              <a:defRPr/>
            </a:pPr>
            <a:r>
              <a:rPr lang="en-US" dirty="0" smtClean="0"/>
              <a:t>Same user expansion licenses as 24x (49 to100, 101 to 150)</a:t>
            </a:r>
          </a:p>
          <a:p>
            <a:pPr lvl="2" eaLnBrk="1" hangingPunct="1">
              <a:lnSpc>
                <a:spcPct val="110000"/>
              </a:lnSpc>
              <a:defRPr/>
            </a:pPr>
            <a:r>
              <a:rPr lang="en-US" dirty="0" smtClean="0"/>
              <a:t>The 24 to 48 user license is no longer needed</a:t>
            </a:r>
          </a:p>
          <a:p>
            <a:pPr lvl="1" eaLnBrk="1" hangingPunct="1">
              <a:lnSpc>
                <a:spcPct val="110000"/>
              </a:lnSpc>
              <a:buFont typeface="Wingdings" pitchFamily="2" charset="2"/>
              <a:buChar char="§"/>
              <a:defRPr/>
            </a:pPr>
            <a:r>
              <a:rPr lang="en-US" dirty="0" smtClean="0"/>
              <a:t>Same Extended Warranty and Software maintenance</a:t>
            </a:r>
          </a:p>
          <a:p>
            <a:pPr lvl="1" eaLnBrk="1" hangingPunct="1">
              <a:lnSpc>
                <a:spcPct val="110000"/>
              </a:lnSpc>
              <a:buFont typeface="Wingdings" pitchFamily="2" charset="2"/>
              <a:buChar char="§"/>
              <a:defRPr/>
            </a:pPr>
            <a:r>
              <a:rPr lang="en-US" dirty="0" smtClean="0"/>
              <a:t>125 hours of total voicemail storage</a:t>
            </a:r>
          </a:p>
          <a:p>
            <a:pPr eaLnBrk="1" hangingPunct="1">
              <a:lnSpc>
                <a:spcPct val="90000"/>
              </a:lnSpc>
              <a:buFont typeface="Wingdings" pitchFamily="2" charset="2"/>
              <a:buChar char="§"/>
              <a:defRPr/>
            </a:pPr>
            <a:r>
              <a:rPr lang="en-US" dirty="0" smtClean="0">
                <a:cs typeface="+mn-cs"/>
              </a:rPr>
              <a:t>Benefits</a:t>
            </a:r>
          </a:p>
          <a:p>
            <a:pPr lvl="1" eaLnBrk="1" hangingPunct="1">
              <a:lnSpc>
                <a:spcPct val="110000"/>
              </a:lnSpc>
              <a:buFont typeface="Wingdings" pitchFamily="2" charset="2"/>
              <a:buChar char="§"/>
              <a:defRPr/>
            </a:pPr>
            <a:r>
              <a:rPr lang="en-US" dirty="0" smtClean="0"/>
              <a:t>Bigger and broader market segment for new prospects</a:t>
            </a:r>
          </a:p>
          <a:p>
            <a:pPr lvl="1" eaLnBrk="1" hangingPunct="1">
              <a:lnSpc>
                <a:spcPct val="110000"/>
              </a:lnSpc>
              <a:buFont typeface="Wingdings" pitchFamily="2" charset="2"/>
              <a:buChar char="§"/>
              <a:defRPr/>
            </a:pPr>
            <a:r>
              <a:rPr lang="en-US" dirty="0" smtClean="0"/>
              <a:t>Migration options for existing customers</a:t>
            </a:r>
          </a:p>
          <a:p>
            <a:pPr lvl="1" eaLnBrk="1" hangingPunct="1">
              <a:lnSpc>
                <a:spcPct val="110000"/>
              </a:lnSpc>
              <a:buFont typeface="Wingdings" pitchFamily="2" charset="2"/>
              <a:buChar char="§"/>
              <a:defRPr/>
            </a:pPr>
            <a:r>
              <a:rPr lang="en-US" dirty="0" smtClean="0"/>
              <a:t>Same strategy of minimal part numbers for stock and support</a:t>
            </a:r>
          </a:p>
          <a:p>
            <a:pPr eaLnBrk="1" hangingPunct="1">
              <a:buFont typeface="Wingdings" pitchFamily="2" charset="2"/>
              <a:buChar char="§"/>
              <a:defRPr/>
            </a:pPr>
            <a:r>
              <a:rPr lang="en-US" dirty="0" smtClean="0">
                <a:cs typeface="+mn-cs"/>
              </a:rPr>
              <a:t>User expansion license options on 48x - and 24x!</a:t>
            </a:r>
          </a:p>
          <a:p>
            <a:pPr lvl="1" eaLnBrk="1" hangingPunct="1">
              <a:buFont typeface="Wingdings" pitchFamily="2" charset="2"/>
              <a:buChar char="§"/>
              <a:defRPr/>
            </a:pPr>
            <a:r>
              <a:rPr lang="en-US" dirty="0" smtClean="0"/>
              <a:t>All 24x servers running 7.2 have growth to 250 users plus 250 extensions</a:t>
            </a:r>
          </a:p>
          <a:p>
            <a:pPr lvl="1" eaLnBrk="1" hangingPunct="1">
              <a:lnSpc>
                <a:spcPct val="110000"/>
              </a:lnSpc>
              <a:buFont typeface="Wingdings" pitchFamily="2" charset="2"/>
              <a:buChar char="§"/>
              <a:defRPr/>
            </a:pPr>
            <a:endParaRPr 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6"/>
          <p:cNvSpPr>
            <a:spLocks noGrp="1"/>
          </p:cNvSpPr>
          <p:nvPr>
            <p:ph type="title"/>
          </p:nvPr>
        </p:nvSpPr>
        <p:spPr>
          <a:xfrm>
            <a:off x="533400" y="152400"/>
            <a:ext cx="8001000" cy="533400"/>
          </a:xfrm>
        </p:spPr>
        <p:txBody>
          <a:bodyPr/>
          <a:lstStyle/>
          <a:p>
            <a:r>
              <a:rPr lang="en-US" sz="3600" smtClean="0"/>
              <a:t>7.2 Software – additional notes</a:t>
            </a:r>
          </a:p>
        </p:txBody>
      </p:sp>
      <p:sp>
        <p:nvSpPr>
          <p:cNvPr id="43011" name="Content Placeholder 7"/>
          <p:cNvSpPr>
            <a:spLocks noGrp="1"/>
          </p:cNvSpPr>
          <p:nvPr>
            <p:ph idx="1"/>
          </p:nvPr>
        </p:nvSpPr>
        <p:spPr>
          <a:xfrm>
            <a:off x="457200" y="914400"/>
            <a:ext cx="8382000" cy="5105400"/>
          </a:xfrm>
        </p:spPr>
        <p:txBody>
          <a:bodyPr/>
          <a:lstStyle/>
          <a:p>
            <a:r>
              <a:rPr lang="en-US" sz="2000" b="0" smtClean="0">
                <a:effectLst/>
              </a:rPr>
              <a:t>This release should not be installed while the server is in Safe Mode. </a:t>
            </a:r>
          </a:p>
          <a:p>
            <a:pPr marL="742950" lvl="1" indent="-285750"/>
            <a:r>
              <a:rPr lang="en-US" sz="1800" smtClean="0"/>
              <a:t>Installation should be done in Normal Mode using the Maintenance / Update screen. </a:t>
            </a:r>
          </a:p>
          <a:p>
            <a:pPr marL="742950" lvl="1" indent="-285750"/>
            <a:r>
              <a:rPr lang="en-US" sz="1800" smtClean="0"/>
              <a:t>If the server will only boot into Safe Mode, restore a backup of the previous load then use the Update screen to load this release.</a:t>
            </a:r>
          </a:p>
          <a:p>
            <a:r>
              <a:rPr lang="en-US" sz="2000" b="0" smtClean="0">
                <a:effectLst/>
              </a:rPr>
              <a:t>There are separate software distributions for each of the Allworx server models (except 10x, at this time). </a:t>
            </a:r>
          </a:p>
          <a:p>
            <a:pPr marL="742950" lvl="1" indent="-285750"/>
            <a:r>
              <a:rPr lang="en-US" sz="1800" smtClean="0"/>
              <a:t>It is very important to install the software version that is intended for your server. If upgrading over the Internet, the Allworx server will automatically choose the correct file. </a:t>
            </a:r>
          </a:p>
          <a:p>
            <a:pPr marL="742950" lvl="1" indent="-285750"/>
            <a:r>
              <a:rPr lang="en-US" sz="1800" smtClean="0"/>
              <a:t>If you are installing the software using the installation files manually downloaded from the Allworx Portal, make sure you have the correct files:</a:t>
            </a:r>
          </a:p>
          <a:p>
            <a:r>
              <a:rPr lang="en-US" sz="2000" b="0" smtClean="0">
                <a:effectLst/>
              </a:rPr>
              <a:t>Phone firmware is completely common between the Allworx server products. Phones are inter-operable between different server models.</a:t>
            </a:r>
            <a:endParaRPr lang="en-US" sz="2000" smtClean="0">
              <a:effectLst/>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152400"/>
            <a:ext cx="8001000" cy="762000"/>
          </a:xfrm>
        </p:spPr>
        <p:txBody>
          <a:bodyPr/>
          <a:lstStyle/>
          <a:p>
            <a:pPr eaLnBrk="1" hangingPunct="1"/>
            <a:r>
              <a:rPr lang="en-US" sz="3600" smtClean="0"/>
              <a:t>A Few New Catalog Numbers</a:t>
            </a:r>
          </a:p>
        </p:txBody>
      </p:sp>
      <p:graphicFrame>
        <p:nvGraphicFramePr>
          <p:cNvPr id="304378" name="Group 250"/>
          <p:cNvGraphicFramePr>
            <a:graphicFrameLocks noGrp="1"/>
          </p:cNvGraphicFramePr>
          <p:nvPr>
            <p:ph idx="1"/>
          </p:nvPr>
        </p:nvGraphicFramePr>
        <p:xfrm>
          <a:off x="381000" y="2438400"/>
          <a:ext cx="8024813" cy="3206750"/>
        </p:xfrm>
        <a:graphic>
          <a:graphicData uri="http://schemas.openxmlformats.org/drawingml/2006/table">
            <a:tbl>
              <a:tblPr/>
              <a:tblGrid>
                <a:gridCol w="3352800"/>
                <a:gridCol w="1371600"/>
                <a:gridCol w="1752600"/>
                <a:gridCol w="1547813"/>
              </a:tblGrid>
              <a:tr h="684686">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Description</a:t>
                      </a:r>
                      <a:endParaRPr kumimoji="0" lang="en-US" sz="44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Catalog</a:t>
                      </a:r>
                    </a:p>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Number</a:t>
                      </a:r>
                      <a:endParaRPr kumimoji="0" lang="en-US" sz="44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Partner List</a:t>
                      </a:r>
                      <a:endParaRPr kumimoji="0" lang="en-US" sz="44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FF"/>
                          </a:solidFill>
                          <a:effectLst/>
                          <a:latin typeface="Arial" charset="0"/>
                          <a:ea typeface="ＭＳ Ｐゴシック" pitchFamily="1" charset="-128"/>
                          <a:cs typeface="Arial" charset="0"/>
                        </a:rPr>
                        <a:t>MSRP</a:t>
                      </a:r>
                      <a:endParaRPr kumimoji="0" lang="en-US" sz="44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417076">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48x base, SIP, 48 Users</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8200054</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1,995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3,990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18626">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1st T1/PRI</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8210041</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950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1,900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17076">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2nd T1/PRI</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8210042</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1,800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3,600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17076">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151-200 users</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8210048</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2,600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5,200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418626">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201-250 users</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8210049</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2,900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5,800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417076">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48x Demo kit (inc T1/PRI)</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8200056</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        2,625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4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4077" name="Line 252"/>
          <p:cNvSpPr>
            <a:spLocks noChangeShapeType="1"/>
          </p:cNvSpPr>
          <p:nvPr/>
        </p:nvSpPr>
        <p:spPr bwMode="auto">
          <a:xfrm flipV="1">
            <a:off x="6629400" y="1295400"/>
            <a:ext cx="381000" cy="1143000"/>
          </a:xfrm>
          <a:prstGeom prst="line">
            <a:avLst/>
          </a:prstGeom>
          <a:noFill/>
          <a:ln w="38100">
            <a:solidFill>
              <a:schemeClr val="accent2"/>
            </a:solidFill>
            <a:round/>
            <a:headEnd type="triangle" w="med" len="med"/>
            <a:tailEnd/>
          </a:ln>
        </p:spPr>
        <p:txBody>
          <a:bodyPr/>
          <a:lstStyle/>
          <a:p>
            <a:endParaRPr lang="en-US"/>
          </a:p>
        </p:txBody>
      </p:sp>
      <p:sp>
        <p:nvSpPr>
          <p:cNvPr id="44078" name="Line 253"/>
          <p:cNvSpPr>
            <a:spLocks noChangeShapeType="1"/>
          </p:cNvSpPr>
          <p:nvPr/>
        </p:nvSpPr>
        <p:spPr bwMode="auto">
          <a:xfrm flipH="1" flipV="1">
            <a:off x="7467600" y="1295400"/>
            <a:ext cx="381000" cy="1143000"/>
          </a:xfrm>
          <a:prstGeom prst="line">
            <a:avLst/>
          </a:prstGeom>
          <a:noFill/>
          <a:ln w="38100">
            <a:solidFill>
              <a:schemeClr val="accent2"/>
            </a:solidFill>
            <a:round/>
            <a:headEnd type="triangle" w="med" len="med"/>
            <a:tailEnd/>
          </a:ln>
        </p:spPr>
        <p:txBody>
          <a:bodyPr/>
          <a:lstStyle/>
          <a:p>
            <a:endParaRPr lang="en-US"/>
          </a:p>
        </p:txBody>
      </p:sp>
      <p:sp>
        <p:nvSpPr>
          <p:cNvPr id="44079" name="Text Box 251"/>
          <p:cNvSpPr txBox="1">
            <a:spLocks noChangeArrowheads="1"/>
          </p:cNvSpPr>
          <p:nvPr/>
        </p:nvSpPr>
        <p:spPr bwMode="auto">
          <a:xfrm>
            <a:off x="5867400" y="1066800"/>
            <a:ext cx="2628900" cy="415925"/>
          </a:xfrm>
          <a:prstGeom prst="rect">
            <a:avLst/>
          </a:prstGeom>
          <a:solidFill>
            <a:schemeClr val="accent2"/>
          </a:solidFill>
          <a:ln w="19050">
            <a:solidFill>
              <a:schemeClr val="tx1"/>
            </a:solidFill>
            <a:miter lim="800000"/>
            <a:headEnd/>
            <a:tailEnd/>
          </a:ln>
        </p:spPr>
        <p:txBody>
          <a:bodyPr wrap="none">
            <a:spAutoFit/>
          </a:bodyPr>
          <a:lstStyle/>
          <a:p>
            <a:pPr algn="r" eaLnBrk="0" hangingPunct="0"/>
            <a:r>
              <a:rPr lang="en-US" sz="2000"/>
              <a:t>Lower Starting Price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8077200" cy="685800"/>
          </a:xfrm>
        </p:spPr>
        <p:txBody>
          <a:bodyPr/>
          <a:lstStyle/>
          <a:p>
            <a:pPr eaLnBrk="1" hangingPunct="1"/>
            <a:r>
              <a:rPr lang="en-US" sz="3600" smtClean="0"/>
              <a:t>Pricing, continued</a:t>
            </a:r>
          </a:p>
        </p:txBody>
      </p:sp>
      <p:graphicFrame>
        <p:nvGraphicFramePr>
          <p:cNvPr id="307425" name="Group 225"/>
          <p:cNvGraphicFramePr>
            <a:graphicFrameLocks noGrp="1"/>
          </p:cNvGraphicFramePr>
          <p:nvPr>
            <p:ph sz="half" idx="2"/>
          </p:nvPr>
        </p:nvGraphicFramePr>
        <p:xfrm>
          <a:off x="152400" y="1905000"/>
          <a:ext cx="8686800" cy="3048000"/>
        </p:xfrm>
        <a:graphic>
          <a:graphicData uri="http://schemas.openxmlformats.org/drawingml/2006/table">
            <a:tbl>
              <a:tblPr/>
              <a:tblGrid>
                <a:gridCol w="3024188"/>
                <a:gridCol w="1852612"/>
                <a:gridCol w="1905000"/>
                <a:gridCol w="1905000"/>
              </a:tblGrid>
              <a:tr h="560388">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ea typeface="ＭＳ Ｐゴシック" pitchFamily="1" charset="-128"/>
                          <a:cs typeface="Arial" charset="0"/>
                        </a:rPr>
                        <a:t>Partner</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ea typeface="ＭＳ Ｐゴシック" pitchFamily="1" charset="-128"/>
                          <a:cs typeface="Arial" charset="0"/>
                        </a:rPr>
                        <a:t>SIP only</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ea typeface="ＭＳ Ｐゴシック" pitchFamily="1" charset="-128"/>
                          <a:cs typeface="Arial" charset="0"/>
                        </a:rPr>
                        <a:t>1 T1/PRI</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Arial" charset="0"/>
                          <a:ea typeface="ＭＳ Ｐゴシック" pitchFamily="1" charset="-128"/>
                          <a:cs typeface="Arial" charset="0"/>
                        </a:rPr>
                        <a:t>2nd T1/PRI</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r>
              <a:tr h="496888">
                <a:tc>
                  <a:txBody>
                    <a:bodyPr/>
                    <a:lstStyle/>
                    <a:p>
                      <a:pPr marL="285750" marR="0" lvl="0" indent="-285750" algn="r"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cs typeface="Arial" charset="0"/>
                        </a:rPr>
                        <a:t>48 users</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      1,995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285750" marR="0" lvl="0" indent="-285750" algn="r"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cs typeface="Arial" charset="0"/>
                        </a:rPr>
                        <a:t>49-100 users </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285750" marR="0" lvl="0" indent="-285750" algn="r"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cs typeface="Arial" charset="0"/>
                        </a:rPr>
                        <a:t>101-150 users </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475">
                <a:tc>
                  <a:txBody>
                    <a:bodyPr/>
                    <a:lstStyle/>
                    <a:p>
                      <a:pPr marL="285750" marR="0" lvl="0" indent="-285750" algn="r"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cs typeface="Arial" charset="0"/>
                        </a:rPr>
                        <a:t>151-200 users</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285750" marR="0" lvl="0" indent="-285750" algn="r" defTabSz="914400" rtl="0" eaLnBrk="0" fontAlgn="b"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ea typeface="ＭＳ Ｐゴシック" pitchFamily="1" charset="-128"/>
                          <a:cs typeface="Arial" charset="0"/>
                        </a:rPr>
                        <a:t>201-250 users</a:t>
                      </a:r>
                      <a:endParaRPr kumimoji="0" lang="en-US" sz="4800" b="0"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0" fontAlgn="b"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ＭＳ Ｐゴシック" pitchFamily="1" charset="-128"/>
                          <a:cs typeface="Arial" charset="0"/>
                        </a:rPr>
                        <a:t> $</a:t>
                      </a:r>
                      <a:endParaRPr kumimoji="0" lang="en-US" sz="4800" b="1" i="0" u="none" strike="noStrike" cap="none" normalizeH="0" baseline="0" dirty="0" smtClean="0">
                        <a:ln>
                          <a:noFill/>
                        </a:ln>
                        <a:solidFill>
                          <a:schemeClr val="tx1"/>
                        </a:solidFill>
                        <a:effectLst/>
                        <a:latin typeface="Arial" charset="0"/>
                        <a:ea typeface="ＭＳ Ｐゴシック" pitchFamily="1"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5096" name="Text Box 221"/>
          <p:cNvSpPr txBox="1">
            <a:spLocks noChangeArrowheads="1"/>
          </p:cNvSpPr>
          <p:nvPr/>
        </p:nvSpPr>
        <p:spPr bwMode="auto">
          <a:xfrm>
            <a:off x="381000" y="990600"/>
            <a:ext cx="7543800" cy="830263"/>
          </a:xfrm>
          <a:prstGeom prst="rect">
            <a:avLst/>
          </a:prstGeom>
          <a:noFill/>
          <a:ln w="9525">
            <a:noFill/>
            <a:miter lim="800000"/>
            <a:headEnd/>
            <a:tailEnd/>
          </a:ln>
        </p:spPr>
        <p:txBody>
          <a:bodyPr>
            <a:spAutoFit/>
          </a:bodyPr>
          <a:lstStyle/>
          <a:p>
            <a:pPr eaLnBrk="0" hangingPunct="0"/>
            <a:r>
              <a:rPr lang="en-US" sz="2400"/>
              <a:t>Lower entry level - SIP with 48 Users </a:t>
            </a:r>
            <a:br>
              <a:rPr lang="en-US" sz="2400"/>
            </a:br>
            <a:endParaRPr lang="en-US" sz="240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81000" y="228600"/>
            <a:ext cx="8229600" cy="457200"/>
          </a:xfrm>
        </p:spPr>
        <p:txBody>
          <a:bodyPr/>
          <a:lstStyle/>
          <a:p>
            <a:r>
              <a:rPr lang="en-US" smtClean="0"/>
              <a:t> </a:t>
            </a:r>
            <a:r>
              <a:rPr lang="en-US" sz="3600" smtClean="0"/>
              <a:t>48x Moving forward </a:t>
            </a:r>
          </a:p>
        </p:txBody>
      </p:sp>
      <p:sp>
        <p:nvSpPr>
          <p:cNvPr id="294915" name="Rectangle 3"/>
          <p:cNvSpPr>
            <a:spLocks noGrp="1" noChangeArrowheads="1"/>
          </p:cNvSpPr>
          <p:nvPr>
            <p:ph type="body" idx="1"/>
          </p:nvPr>
        </p:nvSpPr>
        <p:spPr>
          <a:xfrm>
            <a:off x="381000" y="1676400"/>
            <a:ext cx="7772400" cy="4267200"/>
          </a:xfrm>
        </p:spPr>
        <p:txBody>
          <a:bodyPr/>
          <a:lstStyle/>
          <a:p>
            <a:pPr>
              <a:buFont typeface="Wingdings" pitchFamily="2" charset="2"/>
              <a:buNone/>
              <a:defRPr/>
            </a:pPr>
            <a:endParaRPr lang="en-US" sz="2800" dirty="0">
              <a:cs typeface="+mn-cs"/>
            </a:endParaRPr>
          </a:p>
          <a:p>
            <a:pPr lvl="1">
              <a:buFont typeface="Wingdings" pitchFamily="2" charset="2"/>
              <a:buChar char="§"/>
              <a:defRPr/>
            </a:pPr>
            <a:r>
              <a:rPr lang="en-US" dirty="0"/>
              <a:t>Dual T1 / </a:t>
            </a:r>
            <a:r>
              <a:rPr lang="en-US" dirty="0" smtClean="0"/>
              <a:t>PRI supporting NFAS Up to 250 users allow for access to higher density environments</a:t>
            </a:r>
            <a:endParaRPr lang="en-US" dirty="0"/>
          </a:p>
          <a:p>
            <a:pPr lvl="1">
              <a:buFont typeface="Wingdings" pitchFamily="2" charset="2"/>
              <a:buChar char="§"/>
              <a:defRPr/>
            </a:pPr>
            <a:r>
              <a:rPr lang="en-US" dirty="0"/>
              <a:t>Solid state drive (8GB) replaces hard </a:t>
            </a:r>
            <a:r>
              <a:rPr lang="en-US" dirty="0" smtClean="0"/>
              <a:t>disk provide improved reliability</a:t>
            </a:r>
            <a:endParaRPr lang="en-US" dirty="0"/>
          </a:p>
          <a:p>
            <a:pPr lvl="1">
              <a:buFont typeface="Wingdings" pitchFamily="2" charset="2"/>
              <a:buChar char="§"/>
              <a:defRPr/>
            </a:pPr>
            <a:r>
              <a:rPr lang="en-US" dirty="0"/>
              <a:t>Larger Conference Bridge </a:t>
            </a:r>
            <a:r>
              <a:rPr lang="en-US" dirty="0" smtClean="0"/>
              <a:t>options providing enterprise type functionality</a:t>
            </a:r>
          </a:p>
          <a:p>
            <a:pPr lvl="1">
              <a:buFont typeface="Wingdings" pitchFamily="2" charset="2"/>
              <a:buChar char="§"/>
              <a:defRPr/>
            </a:pPr>
            <a:r>
              <a:rPr lang="en-US" dirty="0" smtClean="0"/>
              <a:t>7.2 software continued excellence and innovation</a:t>
            </a:r>
          </a:p>
          <a:p>
            <a:pPr lvl="1">
              <a:buFont typeface="Wingdings" pitchFamily="2" charset="2"/>
              <a:buChar char="§"/>
              <a:defRPr/>
            </a:pPr>
            <a:r>
              <a:rPr lang="en-US" dirty="0" smtClean="0"/>
              <a:t>Same competitive pricing</a:t>
            </a:r>
            <a:endParaRPr lang="en-US" dirty="0"/>
          </a:p>
        </p:txBody>
      </p:sp>
      <p:pic>
        <p:nvPicPr>
          <p:cNvPr id="46084" name="Picture 3" descr="48XRack_Front_34_00001"/>
          <p:cNvPicPr>
            <a:picLocks noChangeAspect="1" noChangeArrowheads="1"/>
          </p:cNvPicPr>
          <p:nvPr/>
        </p:nvPicPr>
        <p:blipFill>
          <a:blip r:embed="rId2" cstate="print"/>
          <a:srcRect/>
          <a:stretch>
            <a:fillRect/>
          </a:stretch>
        </p:blipFill>
        <p:spPr bwMode="auto">
          <a:xfrm>
            <a:off x="762000" y="838200"/>
            <a:ext cx="2538413" cy="1295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Family_92243tx_9224_12_04_48_6_P_00016"/>
          <p:cNvPicPr>
            <a:picLocks noChangeAspect="1" noChangeArrowheads="1"/>
          </p:cNvPicPr>
          <p:nvPr/>
        </p:nvPicPr>
        <p:blipFill>
          <a:blip r:embed="rId2" cstate="print"/>
          <a:srcRect/>
          <a:stretch>
            <a:fillRect/>
          </a:stretch>
        </p:blipFill>
        <p:spPr bwMode="auto">
          <a:xfrm>
            <a:off x="304800" y="381000"/>
            <a:ext cx="8534400" cy="5867400"/>
          </a:xfrm>
          <a:prstGeom prst="rect">
            <a:avLst/>
          </a:prstGeom>
          <a:noFill/>
          <a:ln w="9525">
            <a:noFill/>
            <a:miter lim="800000"/>
            <a:headEnd/>
            <a:tailEnd/>
          </a:ln>
        </p:spPr>
      </p:pic>
      <p:sp>
        <p:nvSpPr>
          <p:cNvPr id="47107" name="Rectangle 2"/>
          <p:cNvSpPr>
            <a:spLocks noGrp="1" noChangeArrowheads="1"/>
          </p:cNvSpPr>
          <p:nvPr>
            <p:ph type="title"/>
          </p:nvPr>
        </p:nvSpPr>
        <p:spPr>
          <a:xfrm>
            <a:off x="533400" y="304800"/>
            <a:ext cx="8001000" cy="228600"/>
          </a:xfrm>
        </p:spPr>
        <p:txBody>
          <a:bodyPr/>
          <a:lstStyle/>
          <a:p>
            <a:pPr eaLnBrk="1" hangingPunct="1"/>
            <a:r>
              <a:rPr lang="en-US" sz="3600" smtClean="0"/>
              <a:t>The new Product Family</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3"/>
          <p:cNvSpPr>
            <a:spLocks noGrp="1"/>
          </p:cNvSpPr>
          <p:nvPr>
            <p:ph type="title"/>
          </p:nvPr>
        </p:nvSpPr>
        <p:spPr>
          <a:xfrm>
            <a:off x="0" y="2819400"/>
            <a:ext cx="9144000" cy="762000"/>
          </a:xfrm>
        </p:spPr>
        <p:txBody>
          <a:bodyPr/>
          <a:lstStyle/>
          <a:p>
            <a:pPr algn="ctr"/>
            <a:r>
              <a:rPr lang="en-US" sz="4800" b="1" smtClean="0"/>
              <a:t>Questions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48XRack_Front_34_00001"/>
          <p:cNvPicPr>
            <a:picLocks noChangeAspect="1" noChangeArrowheads="1"/>
          </p:cNvPicPr>
          <p:nvPr/>
        </p:nvPicPr>
        <p:blipFill>
          <a:blip r:embed="rId2" cstate="print"/>
          <a:srcRect/>
          <a:stretch>
            <a:fillRect/>
          </a:stretch>
        </p:blipFill>
        <p:spPr bwMode="auto">
          <a:xfrm>
            <a:off x="2514600" y="260350"/>
            <a:ext cx="5638800" cy="3176588"/>
          </a:xfrm>
          <a:prstGeom prst="rect">
            <a:avLst/>
          </a:prstGeom>
          <a:noFill/>
          <a:ln w="9525">
            <a:noFill/>
            <a:miter lim="800000"/>
            <a:headEnd/>
            <a:tailEnd/>
          </a:ln>
        </p:spPr>
      </p:pic>
      <p:sp>
        <p:nvSpPr>
          <p:cNvPr id="7171" name="Rectangle 2"/>
          <p:cNvSpPr>
            <a:spLocks noGrp="1" noChangeArrowheads="1"/>
          </p:cNvSpPr>
          <p:nvPr>
            <p:ph type="title"/>
          </p:nvPr>
        </p:nvSpPr>
        <p:spPr>
          <a:xfrm>
            <a:off x="533400" y="304800"/>
            <a:ext cx="8229600" cy="838200"/>
          </a:xfrm>
        </p:spPr>
        <p:txBody>
          <a:bodyPr/>
          <a:lstStyle/>
          <a:p>
            <a:r>
              <a:rPr lang="en-US" sz="3600" smtClean="0"/>
              <a:t>The New Allworx 48x</a:t>
            </a:r>
          </a:p>
        </p:txBody>
      </p:sp>
      <p:sp>
        <p:nvSpPr>
          <p:cNvPr id="294915" name="Rectangle 3"/>
          <p:cNvSpPr>
            <a:spLocks noGrp="1" noChangeArrowheads="1"/>
          </p:cNvSpPr>
          <p:nvPr>
            <p:ph type="body" idx="1"/>
          </p:nvPr>
        </p:nvSpPr>
        <p:spPr>
          <a:xfrm>
            <a:off x="228600" y="1981200"/>
            <a:ext cx="7772400" cy="3962400"/>
          </a:xfrm>
        </p:spPr>
        <p:txBody>
          <a:bodyPr/>
          <a:lstStyle/>
          <a:p>
            <a:pPr>
              <a:buFont typeface="Wingdings" pitchFamily="2" charset="2"/>
              <a:buNone/>
              <a:defRPr/>
            </a:pPr>
            <a:endParaRPr lang="en-US" sz="2800" dirty="0">
              <a:cs typeface="+mn-cs"/>
            </a:endParaRPr>
          </a:p>
          <a:p>
            <a:pPr lvl="1">
              <a:buFont typeface="Wingdings" pitchFamily="2" charset="2"/>
              <a:buChar char="§"/>
              <a:defRPr/>
            </a:pPr>
            <a:r>
              <a:rPr lang="en-US" sz="2400" dirty="0"/>
              <a:t>Dual T1 / PRI</a:t>
            </a:r>
          </a:p>
          <a:p>
            <a:pPr lvl="1">
              <a:buFont typeface="Wingdings" pitchFamily="2" charset="2"/>
              <a:buChar char="§"/>
              <a:defRPr/>
            </a:pPr>
            <a:r>
              <a:rPr lang="en-US" sz="2400" dirty="0"/>
              <a:t>Up to 250 users</a:t>
            </a:r>
          </a:p>
          <a:p>
            <a:pPr lvl="1">
              <a:buFont typeface="Wingdings" pitchFamily="2" charset="2"/>
              <a:buChar char="§"/>
              <a:defRPr/>
            </a:pPr>
            <a:r>
              <a:rPr lang="en-US" sz="2400" dirty="0"/>
              <a:t>Solid state drive (8GB) replaces hard disk</a:t>
            </a:r>
          </a:p>
          <a:p>
            <a:pPr lvl="1">
              <a:buFont typeface="Wingdings" pitchFamily="2" charset="2"/>
              <a:buChar char="§"/>
              <a:defRPr/>
            </a:pPr>
            <a:r>
              <a:rPr lang="en-US" sz="2400" dirty="0"/>
              <a:t>Larger Conference Bridge options</a:t>
            </a:r>
          </a:p>
          <a:p>
            <a:pPr lvl="1">
              <a:buFont typeface="Wingdings" pitchFamily="2" charset="2"/>
              <a:buChar char="§"/>
              <a:defRPr/>
            </a:pPr>
            <a:r>
              <a:rPr lang="en-US" sz="2400" dirty="0"/>
              <a:t>Better MOH, Paging </a:t>
            </a:r>
            <a:r>
              <a:rPr lang="en-US" sz="2400" dirty="0" smtClean="0"/>
              <a:t>interface</a:t>
            </a:r>
            <a:endParaRPr lang="en-US" sz="2400"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body" idx="1"/>
          </p:nvPr>
        </p:nvSpPr>
        <p:spPr>
          <a:xfrm>
            <a:off x="0" y="533400"/>
            <a:ext cx="6324600" cy="5257800"/>
          </a:xfrm>
        </p:spPr>
        <p:txBody>
          <a:bodyPr/>
          <a:lstStyle/>
          <a:p>
            <a:pPr eaLnBrk="1" hangingPunct="1">
              <a:buFont typeface="Wingdings" pitchFamily="2" charset="2"/>
              <a:buNone/>
              <a:defRPr/>
            </a:pPr>
            <a:r>
              <a:rPr lang="en-US" sz="2800" dirty="0" smtClean="0"/>
              <a:t>                                                                                                                                                  </a:t>
            </a:r>
            <a:r>
              <a:rPr lang="en-US" sz="3200" b="0" dirty="0" smtClean="0">
                <a:effectLst/>
              </a:rPr>
              <a:t>Technology Marches Forward</a:t>
            </a:r>
            <a:r>
              <a:rPr lang="en-US" dirty="0" smtClean="0"/>
              <a:t>                                                                             </a:t>
            </a:r>
          </a:p>
          <a:p>
            <a:pPr lvl="1" eaLnBrk="1" hangingPunct="1">
              <a:buFont typeface="Wingdings" pitchFamily="2" charset="2"/>
              <a:buChar char="§"/>
              <a:defRPr/>
            </a:pPr>
            <a:endParaRPr lang="en-US" sz="2400" dirty="0" smtClean="0"/>
          </a:p>
          <a:p>
            <a:pPr lvl="1" eaLnBrk="1" hangingPunct="1">
              <a:buFont typeface="Wingdings" pitchFamily="2" charset="2"/>
              <a:buChar char="§"/>
              <a:defRPr/>
            </a:pPr>
            <a:r>
              <a:rPr lang="en-US" sz="2400" dirty="0" smtClean="0"/>
              <a:t>Hard Disk Drives soon to be “end of life”</a:t>
            </a:r>
          </a:p>
          <a:p>
            <a:pPr lvl="2" eaLnBrk="1" hangingPunct="1">
              <a:defRPr/>
            </a:pPr>
            <a:r>
              <a:rPr lang="en-US" sz="2000" dirty="0" smtClean="0"/>
              <a:t>Solid State Drives become standard</a:t>
            </a:r>
          </a:p>
          <a:p>
            <a:pPr lvl="1" eaLnBrk="1" hangingPunct="1">
              <a:buFont typeface="Wingdings" pitchFamily="2" charset="2"/>
              <a:buChar char="§"/>
              <a:defRPr/>
            </a:pPr>
            <a:r>
              <a:rPr lang="en-US" sz="2400" dirty="0" smtClean="0"/>
              <a:t>Rapid DSP performance improvements</a:t>
            </a:r>
          </a:p>
          <a:p>
            <a:pPr lvl="2" eaLnBrk="1" hangingPunct="1">
              <a:defRPr/>
            </a:pPr>
            <a:r>
              <a:rPr lang="en-US" sz="2000" dirty="0" smtClean="0"/>
              <a:t>Greater DSP performance, lower prices</a:t>
            </a:r>
          </a:p>
          <a:p>
            <a:pPr lvl="1" eaLnBrk="1" hangingPunct="1">
              <a:buFont typeface="Wingdings" pitchFamily="2" charset="2"/>
              <a:buChar char="§"/>
              <a:defRPr/>
            </a:pPr>
            <a:r>
              <a:rPr lang="en-US" sz="2400" dirty="0" smtClean="0"/>
              <a:t>Additional opportunity for improvements</a:t>
            </a:r>
          </a:p>
        </p:txBody>
      </p:sp>
      <p:pic>
        <p:nvPicPr>
          <p:cNvPr id="8195" name="Picture 4" descr="9204_9212_9224_1Tx_00044"/>
          <p:cNvPicPr>
            <a:picLocks noChangeAspect="1" noChangeArrowheads="1"/>
          </p:cNvPicPr>
          <p:nvPr/>
        </p:nvPicPr>
        <p:blipFill>
          <a:blip r:embed="rId2" cstate="print"/>
          <a:srcRect/>
          <a:stretch>
            <a:fillRect/>
          </a:stretch>
        </p:blipFill>
        <p:spPr bwMode="auto">
          <a:xfrm>
            <a:off x="6553200" y="0"/>
            <a:ext cx="278765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48XFront_00002"/>
          <p:cNvPicPr>
            <a:picLocks noChangeAspect="1" noChangeArrowheads="1"/>
          </p:cNvPicPr>
          <p:nvPr/>
        </p:nvPicPr>
        <p:blipFill>
          <a:blip r:embed="rId2" cstate="print"/>
          <a:srcRect/>
          <a:stretch>
            <a:fillRect/>
          </a:stretch>
        </p:blipFill>
        <p:spPr bwMode="auto">
          <a:xfrm>
            <a:off x="1066800" y="1371600"/>
            <a:ext cx="7010400" cy="4897438"/>
          </a:xfrm>
          <a:prstGeom prst="rect">
            <a:avLst/>
          </a:prstGeom>
          <a:noFill/>
          <a:ln w="9525">
            <a:noFill/>
            <a:miter lim="800000"/>
            <a:headEnd/>
            <a:tailEnd/>
          </a:ln>
        </p:spPr>
      </p:pic>
      <p:sp>
        <p:nvSpPr>
          <p:cNvPr id="9219" name="Rectangle 2"/>
          <p:cNvSpPr>
            <a:spLocks noGrp="1" noChangeArrowheads="1"/>
          </p:cNvSpPr>
          <p:nvPr>
            <p:ph type="title"/>
          </p:nvPr>
        </p:nvSpPr>
        <p:spPr>
          <a:xfrm>
            <a:off x="533400" y="228600"/>
            <a:ext cx="8001000" cy="457200"/>
          </a:xfrm>
        </p:spPr>
        <p:txBody>
          <a:bodyPr/>
          <a:lstStyle/>
          <a:p>
            <a:pPr eaLnBrk="1" hangingPunct="1"/>
            <a:r>
              <a:rPr lang="en-US" sz="3600" smtClean="0"/>
              <a:t>Server Fundamentals</a:t>
            </a:r>
          </a:p>
        </p:txBody>
      </p:sp>
      <p:sp>
        <p:nvSpPr>
          <p:cNvPr id="300035" name="Rectangle 3"/>
          <p:cNvSpPr>
            <a:spLocks noGrp="1" noChangeArrowheads="1"/>
          </p:cNvSpPr>
          <p:nvPr>
            <p:ph type="body" idx="1"/>
          </p:nvPr>
        </p:nvSpPr>
        <p:spPr>
          <a:xfrm>
            <a:off x="533400" y="838200"/>
            <a:ext cx="8077200" cy="5638800"/>
          </a:xfrm>
        </p:spPr>
        <p:txBody>
          <a:bodyPr/>
          <a:lstStyle/>
          <a:p>
            <a:pPr eaLnBrk="1" hangingPunct="1">
              <a:buFont typeface="Wingdings" pitchFamily="2" charset="2"/>
              <a:buNone/>
              <a:defRPr/>
            </a:pPr>
            <a:r>
              <a:rPr lang="en-US" sz="2800" dirty="0" smtClean="0"/>
              <a:t>Base server</a:t>
            </a:r>
          </a:p>
          <a:p>
            <a:pPr lvl="1" eaLnBrk="1" hangingPunct="1">
              <a:buFont typeface="Wingdings" pitchFamily="2" charset="2"/>
              <a:buChar char="§"/>
              <a:defRPr/>
            </a:pPr>
            <a:r>
              <a:rPr lang="en-US" sz="2400" dirty="0" smtClean="0"/>
              <a:t>48 users license - included</a:t>
            </a:r>
          </a:p>
          <a:p>
            <a:pPr lvl="1" eaLnBrk="1" hangingPunct="1">
              <a:buFont typeface="Wingdings" pitchFamily="2" charset="2"/>
              <a:buChar char="§"/>
              <a:defRPr/>
            </a:pPr>
            <a:r>
              <a:rPr lang="en-US" sz="2400" dirty="0" smtClean="0"/>
              <a:t>Unlimited SIP – included</a:t>
            </a:r>
          </a:p>
          <a:p>
            <a:pPr lvl="1" eaLnBrk="1" hangingPunct="1">
              <a:buFont typeface="Wingdings" pitchFamily="2" charset="2"/>
              <a:buChar char="§"/>
              <a:defRPr/>
            </a:pPr>
            <a:r>
              <a:rPr lang="en-US" sz="2400" dirty="0" smtClean="0"/>
              <a:t>2 New Optional TI/PRI Licenses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48XBack_00002"/>
          <p:cNvPicPr>
            <a:picLocks noChangeAspect="1" noChangeArrowheads="1"/>
          </p:cNvPicPr>
          <p:nvPr/>
        </p:nvPicPr>
        <p:blipFill>
          <a:blip r:embed="rId2" cstate="print"/>
          <a:srcRect/>
          <a:stretch>
            <a:fillRect/>
          </a:stretch>
        </p:blipFill>
        <p:spPr bwMode="auto">
          <a:xfrm>
            <a:off x="0" y="0"/>
            <a:ext cx="9144000" cy="6838950"/>
          </a:xfrm>
          <a:prstGeom prst="rect">
            <a:avLst/>
          </a:prstGeom>
          <a:noFill/>
          <a:ln w="9525">
            <a:noFill/>
            <a:miter lim="800000"/>
            <a:headEnd/>
            <a:tailEnd/>
          </a:ln>
        </p:spPr>
      </p:pic>
      <p:sp>
        <p:nvSpPr>
          <p:cNvPr id="10243" name="Rectangle 3"/>
          <p:cNvSpPr>
            <a:spLocks noGrp="1" noChangeArrowheads="1"/>
          </p:cNvSpPr>
          <p:nvPr>
            <p:ph type="title"/>
          </p:nvPr>
        </p:nvSpPr>
        <p:spPr>
          <a:xfrm>
            <a:off x="533400" y="228600"/>
            <a:ext cx="8001000" cy="762000"/>
          </a:xfrm>
        </p:spPr>
        <p:txBody>
          <a:bodyPr/>
          <a:lstStyle/>
          <a:p>
            <a:pPr eaLnBrk="1" hangingPunct="1"/>
            <a:r>
              <a:rPr lang="en-US" sz="3600" smtClean="0"/>
              <a:t>Server Fundamentals</a:t>
            </a:r>
          </a:p>
        </p:txBody>
      </p:sp>
      <p:sp>
        <p:nvSpPr>
          <p:cNvPr id="10244" name="Rectangle 4"/>
          <p:cNvSpPr>
            <a:spLocks noGrp="1" noChangeArrowheads="1"/>
          </p:cNvSpPr>
          <p:nvPr>
            <p:ph type="body" idx="1"/>
          </p:nvPr>
        </p:nvSpPr>
        <p:spPr>
          <a:xfrm>
            <a:off x="304800" y="990600"/>
            <a:ext cx="8024813" cy="4648200"/>
          </a:xfrm>
        </p:spPr>
        <p:txBody>
          <a:bodyPr/>
          <a:lstStyle/>
          <a:p>
            <a:pPr lvl="1" eaLnBrk="1" hangingPunct="1">
              <a:buFont typeface="Wingdings" pitchFamily="2" charset="2"/>
              <a:buNone/>
            </a:pPr>
            <a:r>
              <a:rPr lang="en-US" sz="2400" b="1" smtClean="0"/>
              <a:t>New Terminal Strip</a:t>
            </a:r>
          </a:p>
          <a:p>
            <a:pPr lvl="1" eaLnBrk="1" hangingPunct="1"/>
            <a:endParaRPr lang="en-US" sz="2800" smtClean="0"/>
          </a:p>
          <a:p>
            <a:pPr lvl="1" eaLnBrk="1" hangingPunct="1"/>
            <a:endParaRPr lang="en-US" sz="2800" smtClean="0"/>
          </a:p>
          <a:p>
            <a:pPr lvl="1" eaLnBrk="1" hangingPunct="1"/>
            <a:endParaRPr lang="en-US" sz="2800" smtClean="0"/>
          </a:p>
          <a:p>
            <a:pPr lvl="1" eaLnBrk="1" hangingPunct="1"/>
            <a:endParaRPr lang="en-US" sz="2800" smtClean="0"/>
          </a:p>
        </p:txBody>
      </p:sp>
      <p:sp>
        <p:nvSpPr>
          <p:cNvPr id="10245" name="Text Box 6"/>
          <p:cNvSpPr txBox="1">
            <a:spLocks noChangeArrowheads="1"/>
          </p:cNvSpPr>
          <p:nvPr/>
        </p:nvSpPr>
        <p:spPr bwMode="auto">
          <a:xfrm>
            <a:off x="2200275" y="4953000"/>
            <a:ext cx="1457325" cy="588963"/>
          </a:xfrm>
          <a:prstGeom prst="rect">
            <a:avLst/>
          </a:prstGeom>
          <a:noFill/>
          <a:ln w="9525">
            <a:solidFill>
              <a:schemeClr val="tx1"/>
            </a:solidFill>
            <a:miter lim="800000"/>
            <a:headEnd/>
            <a:tailEnd/>
          </a:ln>
        </p:spPr>
        <p:txBody>
          <a:bodyPr wrap="none">
            <a:spAutoFit/>
          </a:bodyPr>
          <a:lstStyle/>
          <a:p>
            <a:pPr lvl="2" algn="r" eaLnBrk="0" hangingPunct="0"/>
            <a:r>
              <a:rPr lang="en-US" sz="3200"/>
              <a:t>Paging</a:t>
            </a:r>
          </a:p>
        </p:txBody>
      </p:sp>
      <p:sp>
        <p:nvSpPr>
          <p:cNvPr id="10246" name="Text Box 7"/>
          <p:cNvSpPr txBox="1">
            <a:spLocks noChangeArrowheads="1"/>
          </p:cNvSpPr>
          <p:nvPr/>
        </p:nvSpPr>
        <p:spPr bwMode="auto">
          <a:xfrm>
            <a:off x="4181475" y="4953000"/>
            <a:ext cx="2224088" cy="588963"/>
          </a:xfrm>
          <a:prstGeom prst="rect">
            <a:avLst/>
          </a:prstGeom>
          <a:noFill/>
          <a:ln w="9525">
            <a:solidFill>
              <a:schemeClr val="tx1"/>
            </a:solidFill>
            <a:miter lim="800000"/>
            <a:headEnd/>
            <a:tailEnd/>
          </a:ln>
        </p:spPr>
        <p:txBody>
          <a:bodyPr wrap="none">
            <a:spAutoFit/>
          </a:bodyPr>
          <a:lstStyle/>
          <a:p>
            <a:pPr lvl="2" algn="r" eaLnBrk="0" hangingPunct="0"/>
            <a:r>
              <a:rPr lang="en-US" sz="3200"/>
              <a:t>Door Relay</a:t>
            </a:r>
          </a:p>
        </p:txBody>
      </p:sp>
      <p:sp>
        <p:nvSpPr>
          <p:cNvPr id="10247" name="Line 8"/>
          <p:cNvSpPr>
            <a:spLocks noChangeShapeType="1"/>
          </p:cNvSpPr>
          <p:nvPr/>
        </p:nvSpPr>
        <p:spPr bwMode="auto">
          <a:xfrm flipV="1">
            <a:off x="2971800" y="4114800"/>
            <a:ext cx="304800" cy="838200"/>
          </a:xfrm>
          <a:prstGeom prst="line">
            <a:avLst/>
          </a:prstGeom>
          <a:noFill/>
          <a:ln w="57150">
            <a:solidFill>
              <a:schemeClr val="tx1"/>
            </a:solidFill>
            <a:round/>
            <a:headEnd/>
            <a:tailEnd type="triangle" w="med" len="med"/>
          </a:ln>
        </p:spPr>
        <p:txBody>
          <a:bodyPr/>
          <a:lstStyle/>
          <a:p>
            <a:endParaRPr lang="en-US"/>
          </a:p>
        </p:txBody>
      </p:sp>
      <p:sp>
        <p:nvSpPr>
          <p:cNvPr id="10248" name="Line 9"/>
          <p:cNvSpPr>
            <a:spLocks noChangeShapeType="1"/>
          </p:cNvSpPr>
          <p:nvPr/>
        </p:nvSpPr>
        <p:spPr bwMode="auto">
          <a:xfrm flipH="1" flipV="1">
            <a:off x="4267200" y="4114800"/>
            <a:ext cx="381000" cy="838200"/>
          </a:xfrm>
          <a:prstGeom prst="line">
            <a:avLst/>
          </a:prstGeom>
          <a:noFill/>
          <a:ln w="57150">
            <a:solidFill>
              <a:schemeClr val="tx1"/>
            </a:solidFill>
            <a:round/>
            <a:headEnd/>
            <a:tailEnd type="triangle" w="med" len="med"/>
          </a:ln>
        </p:spPr>
        <p:txBody>
          <a:bodyPr/>
          <a:lstStyle/>
          <a:p>
            <a:endParaRPr lang="en-US"/>
          </a:p>
        </p:txBody>
      </p:sp>
      <p:sp>
        <p:nvSpPr>
          <p:cNvPr id="10249" name="Rectangle 10"/>
          <p:cNvSpPr>
            <a:spLocks noChangeArrowheads="1"/>
          </p:cNvSpPr>
          <p:nvPr/>
        </p:nvSpPr>
        <p:spPr bwMode="auto">
          <a:xfrm>
            <a:off x="2667000" y="3352800"/>
            <a:ext cx="2057400" cy="685800"/>
          </a:xfrm>
          <a:prstGeom prst="rect">
            <a:avLst/>
          </a:prstGeom>
          <a:noFill/>
          <a:ln w="57150">
            <a:solidFill>
              <a:schemeClr val="bg1"/>
            </a:solidFill>
            <a:miter lim="800000"/>
            <a:headEnd/>
            <a:tailEnd/>
          </a:ln>
        </p:spPr>
        <p:txBody>
          <a:bodyPr wrap="none" anchor="ctr"/>
          <a:lstStyle/>
          <a:p>
            <a:pPr algn="r" eaLnBrk="0" hangingPunct="0"/>
            <a:endParaRPr lang="en-US" sz="320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228600"/>
            <a:ext cx="8077200" cy="533400"/>
          </a:xfrm>
        </p:spPr>
        <p:txBody>
          <a:bodyPr/>
          <a:lstStyle/>
          <a:p>
            <a:pPr eaLnBrk="1" hangingPunct="1"/>
            <a:r>
              <a:rPr lang="en-US" sz="3600" smtClean="0"/>
              <a:t>Feature Key Strategy</a:t>
            </a:r>
          </a:p>
        </p:txBody>
      </p:sp>
      <p:sp>
        <p:nvSpPr>
          <p:cNvPr id="299011" name="Rectangle 3"/>
          <p:cNvSpPr>
            <a:spLocks noGrp="1" noChangeArrowheads="1"/>
          </p:cNvSpPr>
          <p:nvPr>
            <p:ph type="body" idx="1"/>
          </p:nvPr>
        </p:nvSpPr>
        <p:spPr>
          <a:xfrm>
            <a:off x="609600" y="914400"/>
            <a:ext cx="8024813" cy="5410200"/>
          </a:xfrm>
        </p:spPr>
        <p:txBody>
          <a:bodyPr/>
          <a:lstStyle/>
          <a:p>
            <a:pPr eaLnBrk="1" hangingPunct="1">
              <a:lnSpc>
                <a:spcPct val="80000"/>
              </a:lnSpc>
              <a:buFont typeface="Wingdings" pitchFamily="2" charset="2"/>
              <a:buNone/>
              <a:defRPr/>
            </a:pPr>
            <a:r>
              <a:rPr lang="en-US" u="sng" dirty="0" smtClean="0"/>
              <a:t>Same</a:t>
            </a:r>
            <a:r>
              <a:rPr lang="en-US" dirty="0" smtClean="0"/>
              <a:t> Feature Key options as 24x </a:t>
            </a:r>
          </a:p>
          <a:p>
            <a:pPr lvl="1" eaLnBrk="1" hangingPunct="1">
              <a:lnSpc>
                <a:spcPct val="100000"/>
              </a:lnSpc>
              <a:buFont typeface="Wingdings" pitchFamily="2" charset="2"/>
              <a:buChar char="§"/>
              <a:defRPr/>
            </a:pPr>
            <a:r>
              <a:rPr lang="en-US" dirty="0" smtClean="0">
                <a:effectLst>
                  <a:outerShdw blurRad="38100" dist="38100" dir="2700000" algn="tl">
                    <a:srgbClr val="C0C0C0"/>
                  </a:outerShdw>
                </a:effectLst>
              </a:rPr>
              <a:t>Same Part numbers - Same Pricing </a:t>
            </a:r>
          </a:p>
          <a:p>
            <a:pPr lvl="1" eaLnBrk="1" hangingPunct="1">
              <a:lnSpc>
                <a:spcPct val="100000"/>
              </a:lnSpc>
              <a:buFont typeface="Wingdings" pitchFamily="2" charset="2"/>
              <a:buChar char="§"/>
              <a:defRPr/>
            </a:pPr>
            <a:r>
              <a:rPr lang="en-US" dirty="0" smtClean="0"/>
              <a:t>Still server based licenses (good!) - not user based (bad…)</a:t>
            </a:r>
          </a:p>
          <a:p>
            <a:pPr lvl="2" eaLnBrk="1" hangingPunct="1">
              <a:lnSpc>
                <a:spcPct val="100000"/>
              </a:lnSpc>
              <a:defRPr/>
            </a:pPr>
            <a:r>
              <a:rPr lang="en-US" sz="1600" dirty="0" smtClean="0"/>
              <a:t>Call Assistant</a:t>
            </a:r>
          </a:p>
          <a:p>
            <a:pPr lvl="2" eaLnBrk="1" hangingPunct="1">
              <a:lnSpc>
                <a:spcPct val="100000"/>
              </a:lnSpc>
              <a:defRPr/>
            </a:pPr>
            <a:r>
              <a:rPr lang="en-US" sz="1600" dirty="0" smtClean="0"/>
              <a:t>Dual Language</a:t>
            </a:r>
          </a:p>
          <a:p>
            <a:pPr lvl="2" eaLnBrk="1" hangingPunct="1">
              <a:lnSpc>
                <a:spcPct val="100000"/>
              </a:lnSpc>
              <a:defRPr/>
            </a:pPr>
            <a:r>
              <a:rPr lang="en-US" sz="1600" dirty="0" smtClean="0"/>
              <a:t>VPN</a:t>
            </a:r>
          </a:p>
          <a:p>
            <a:pPr lvl="2" eaLnBrk="1" hangingPunct="1">
              <a:lnSpc>
                <a:spcPct val="100000"/>
              </a:lnSpc>
              <a:defRPr/>
            </a:pPr>
            <a:r>
              <a:rPr lang="en-US" sz="1600" dirty="0" smtClean="0"/>
              <a:t>Call Queuing</a:t>
            </a:r>
          </a:p>
          <a:p>
            <a:pPr lvl="2" eaLnBrk="1" hangingPunct="1">
              <a:lnSpc>
                <a:spcPct val="100000"/>
              </a:lnSpc>
              <a:defRPr/>
            </a:pPr>
            <a:r>
              <a:rPr lang="en-US" sz="1600" dirty="0" smtClean="0"/>
              <a:t>Automatic Call Distribution</a:t>
            </a:r>
          </a:p>
          <a:p>
            <a:pPr lvl="2" eaLnBrk="1" hangingPunct="1">
              <a:lnSpc>
                <a:spcPct val="100000"/>
              </a:lnSpc>
              <a:defRPr/>
            </a:pPr>
            <a:r>
              <a:rPr lang="en-US" sz="1600" dirty="0" smtClean="0"/>
              <a:t>Advanced Multi-site - Primary</a:t>
            </a:r>
          </a:p>
          <a:p>
            <a:pPr lvl="2" eaLnBrk="1" hangingPunct="1">
              <a:lnSpc>
                <a:spcPct val="100000"/>
              </a:lnSpc>
              <a:defRPr/>
            </a:pPr>
            <a:r>
              <a:rPr lang="en-US" sz="1600" dirty="0" smtClean="0"/>
              <a:t>Advanced Multi-site - Branch</a:t>
            </a:r>
          </a:p>
          <a:p>
            <a:pPr lvl="2" eaLnBrk="1" hangingPunct="1">
              <a:lnSpc>
                <a:spcPct val="100000"/>
              </a:lnSpc>
              <a:defRPr/>
            </a:pPr>
            <a:r>
              <a:rPr lang="en-US" sz="1600" dirty="0" smtClean="0"/>
              <a:t>Mobile Link</a:t>
            </a:r>
          </a:p>
          <a:p>
            <a:pPr eaLnBrk="1" hangingPunct="1">
              <a:lnSpc>
                <a:spcPct val="80000"/>
              </a:lnSpc>
              <a:buFont typeface="Wingdings" pitchFamily="2" charset="2"/>
              <a:buNone/>
              <a:defRPr/>
            </a:pPr>
            <a:r>
              <a:rPr lang="en-US" dirty="0" smtClean="0"/>
              <a:t>Conference Center remains the same low price…</a:t>
            </a:r>
          </a:p>
          <a:p>
            <a:pPr lvl="1" eaLnBrk="1" hangingPunct="1">
              <a:lnSpc>
                <a:spcPct val="100000"/>
              </a:lnSpc>
              <a:buFont typeface="Wingdings" pitchFamily="2" charset="2"/>
              <a:buChar char="§"/>
              <a:defRPr/>
            </a:pPr>
            <a:r>
              <a:rPr lang="en-US" dirty="0" smtClean="0"/>
              <a:t>New High performance 60 channel DSP</a:t>
            </a:r>
          </a:p>
          <a:p>
            <a:pPr lvl="3" eaLnBrk="1" hangingPunct="1">
              <a:lnSpc>
                <a:spcPct val="100000"/>
              </a:lnSpc>
              <a:defRPr/>
            </a:pPr>
            <a:r>
              <a:rPr lang="en-US" sz="1400" dirty="0" smtClean="0"/>
              <a:t>Setup up 4 simultaneous conferences – same as before</a:t>
            </a:r>
          </a:p>
          <a:p>
            <a:pPr lvl="3" eaLnBrk="1" hangingPunct="1">
              <a:lnSpc>
                <a:spcPct val="100000"/>
              </a:lnSpc>
              <a:defRPr/>
            </a:pPr>
            <a:r>
              <a:rPr lang="en-US" sz="1400" dirty="0" smtClean="0"/>
              <a:t>Maximum 30 seats per bridge, maximum 60 seats across all bridges</a:t>
            </a:r>
          </a:p>
          <a:p>
            <a:pPr lvl="3" eaLnBrk="1" hangingPunct="1">
              <a:lnSpc>
                <a:spcPct val="100000"/>
              </a:lnSpc>
              <a:defRPr/>
            </a:pPr>
            <a:r>
              <a:rPr lang="en-US" sz="1400" dirty="0" smtClean="0"/>
              <a:t>Same easy management interface as before</a:t>
            </a:r>
          </a:p>
          <a:p>
            <a:pPr lvl="3" eaLnBrk="1" hangingPunct="1">
              <a:lnSpc>
                <a:spcPct val="100000"/>
              </a:lnSpc>
              <a:defRPr/>
            </a:pPr>
            <a:r>
              <a:rPr lang="en-US" sz="1400" dirty="0" smtClean="0"/>
              <a:t>Same part number (and price) as the 24x</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1E4E9A"/>
      </a:dk2>
      <a:lt2>
        <a:srgbClr val="808080"/>
      </a:lt2>
      <a:accent1>
        <a:srgbClr val="0956A4"/>
      </a:accent1>
      <a:accent2>
        <a:srgbClr val="94BAFF"/>
      </a:accent2>
      <a:accent3>
        <a:srgbClr val="FFFFFF"/>
      </a:accent3>
      <a:accent4>
        <a:srgbClr val="000000"/>
      </a:accent4>
      <a:accent5>
        <a:srgbClr val="AAB4CF"/>
      </a:accent5>
      <a:accent6>
        <a:srgbClr val="86A8E7"/>
      </a:accent6>
      <a:hlink>
        <a:srgbClr val="94BAFF"/>
      </a:hlink>
      <a:folHlink>
        <a:srgbClr val="CFCFCF"/>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Williams overview for Vancouver Part 2</Template>
  <TotalTime>4387</TotalTime>
  <Words>1602</Words>
  <Application>Microsoft Office PowerPoint</Application>
  <PresentationFormat>On-screen Show (4:3)</PresentationFormat>
  <Paragraphs>285</Paragraphs>
  <Slides>45</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ＭＳ Ｐゴシック</vt:lpstr>
      <vt:lpstr>Wingdings</vt:lpstr>
      <vt:lpstr>Times</vt:lpstr>
      <vt:lpstr>ITC Officina Sans Book</vt:lpstr>
      <vt:lpstr>Symbol</vt:lpstr>
      <vt:lpstr>Default Design</vt:lpstr>
      <vt:lpstr>Allworx 48x Introductory Presentation</vt:lpstr>
      <vt:lpstr>Slide 2</vt:lpstr>
      <vt:lpstr>Slide 3</vt:lpstr>
      <vt:lpstr>48x Quick Facts</vt:lpstr>
      <vt:lpstr>The New Allworx 48x</vt:lpstr>
      <vt:lpstr>Slide 6</vt:lpstr>
      <vt:lpstr>Server Fundamentals</vt:lpstr>
      <vt:lpstr>Server Fundamentals</vt:lpstr>
      <vt:lpstr>Feature Key Strategy</vt:lpstr>
      <vt:lpstr>7.2 Software -  What’s new?</vt:lpstr>
      <vt:lpstr>Slide 11</vt:lpstr>
      <vt:lpstr>Slide 12</vt:lpstr>
      <vt:lpstr>Slide 13</vt:lpstr>
      <vt:lpstr>Slide 14</vt:lpstr>
      <vt:lpstr>Slide 15</vt:lpstr>
      <vt:lpstr>Slide 16</vt:lpstr>
      <vt:lpstr>Slide 17</vt:lpstr>
      <vt:lpstr>Slide 18</vt:lpstr>
      <vt:lpstr>Slide 19</vt:lpstr>
      <vt:lpstr>Slide 20</vt:lpstr>
      <vt:lpstr>7.2 Software</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7.2 Software</vt:lpstr>
      <vt:lpstr>7.2 Software</vt:lpstr>
      <vt:lpstr>7.2 Software</vt:lpstr>
      <vt:lpstr>7.2 Software</vt:lpstr>
      <vt:lpstr>7.2 Software</vt:lpstr>
      <vt:lpstr>7.2 Software – Installation notes</vt:lpstr>
      <vt:lpstr>7.2 Software – additional notes</vt:lpstr>
      <vt:lpstr>A Few New Catalog Numbers</vt:lpstr>
      <vt:lpstr>Pricing, continued</vt:lpstr>
      <vt:lpstr> 48x Moving forward </vt:lpstr>
      <vt:lpstr>The new Product Family</vt:lpstr>
      <vt:lpstr>Questions ?</vt:lpstr>
    </vt:vector>
  </TitlesOfParts>
  <Company>PAETEC Communications,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Oberright</dc:creator>
  <cp:lastModifiedBy>RTRINIDAD</cp:lastModifiedBy>
  <cp:revision>147</cp:revision>
  <dcterms:created xsi:type="dcterms:W3CDTF">2007-03-06T20:52:01Z</dcterms:created>
  <dcterms:modified xsi:type="dcterms:W3CDTF">2011-06-24T13:48:46Z</dcterms:modified>
</cp:coreProperties>
</file>